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7" r:id="rId2"/>
    <p:sldId id="298" r:id="rId3"/>
    <p:sldId id="309" r:id="rId4"/>
    <p:sldId id="300" r:id="rId5"/>
    <p:sldId id="301" r:id="rId6"/>
    <p:sldId id="302" r:id="rId7"/>
    <p:sldId id="303" r:id="rId8"/>
    <p:sldId id="304" r:id="rId9"/>
    <p:sldId id="311" r:id="rId10"/>
    <p:sldId id="305" r:id="rId11"/>
    <p:sldId id="310" r:id="rId12"/>
    <p:sldId id="306" r:id="rId13"/>
    <p:sldId id="312" r:id="rId14"/>
    <p:sldId id="307" r:id="rId15"/>
    <p:sldId id="313" r:id="rId16"/>
    <p:sldId id="308" r:id="rId17"/>
    <p:sldId id="314" r:id="rId18"/>
    <p:sldId id="315" r:id="rId19"/>
    <p:sldId id="324" r:id="rId20"/>
    <p:sldId id="322" r:id="rId21"/>
    <p:sldId id="321" r:id="rId22"/>
    <p:sldId id="316" r:id="rId23"/>
    <p:sldId id="318" r:id="rId24"/>
    <p:sldId id="319" r:id="rId25"/>
    <p:sldId id="320" r:id="rId26"/>
    <p:sldId id="323" r:id="rId27"/>
    <p:sldId id="328" r:id="rId28"/>
    <p:sldId id="325" r:id="rId29"/>
    <p:sldId id="326" r:id="rId30"/>
    <p:sldId id="327" r:id="rId31"/>
    <p:sldId id="329" r:id="rId32"/>
    <p:sldId id="330" r:id="rId33"/>
    <p:sldId id="331" r:id="rId34"/>
    <p:sldId id="332" r:id="rId35"/>
    <p:sldId id="333" r:id="rId36"/>
    <p:sldId id="334" r:id="rId37"/>
    <p:sldId id="335" r:id="rId38"/>
    <p:sldId id="336" r:id="rId39"/>
    <p:sldId id="343" r:id="rId40"/>
    <p:sldId id="337" r:id="rId41"/>
    <p:sldId id="338" r:id="rId42"/>
    <p:sldId id="339" r:id="rId43"/>
    <p:sldId id="340" r:id="rId44"/>
    <p:sldId id="341" r:id="rId45"/>
    <p:sldId id="342" r:id="rId46"/>
    <p:sldId id="344" r:id="rId47"/>
    <p:sldId id="347" r:id="rId48"/>
    <p:sldId id="346" r:id="rId49"/>
    <p:sldId id="348" r:id="rId50"/>
    <p:sldId id="345" r:id="rId51"/>
    <p:sldId id="349" r:id="rId52"/>
    <p:sldId id="350" r:id="rId53"/>
    <p:sldId id="353" r:id="rId54"/>
    <p:sldId id="351" r:id="rId55"/>
    <p:sldId id="352" r:id="rId56"/>
    <p:sldId id="354" r:id="rId57"/>
    <p:sldId id="355" r:id="rId58"/>
    <p:sldId id="356" r:id="rId59"/>
    <p:sldId id="357" r:id="rId60"/>
    <p:sldId id="358" r:id="rId61"/>
    <p:sldId id="360" r:id="rId62"/>
    <p:sldId id="362" r:id="rId63"/>
    <p:sldId id="363" r:id="rId64"/>
    <p:sldId id="366" r:id="rId65"/>
    <p:sldId id="364" r:id="rId66"/>
    <p:sldId id="365" r:id="rId67"/>
    <p:sldId id="367" r:id="rId68"/>
    <p:sldId id="368" r:id="rId69"/>
    <p:sldId id="369" r:id="rId70"/>
    <p:sldId id="370" r:id="rId71"/>
    <p:sldId id="371" r:id="rId72"/>
    <p:sldId id="375" r:id="rId73"/>
    <p:sldId id="374" r:id="rId74"/>
    <p:sldId id="372" r:id="rId75"/>
    <p:sldId id="379" r:id="rId76"/>
    <p:sldId id="376" r:id="rId77"/>
    <p:sldId id="385" r:id="rId78"/>
    <p:sldId id="378" r:id="rId79"/>
    <p:sldId id="380" r:id="rId80"/>
    <p:sldId id="381" r:id="rId81"/>
    <p:sldId id="382" r:id="rId82"/>
    <p:sldId id="383" r:id="rId83"/>
    <p:sldId id="384" r:id="rId84"/>
    <p:sldId id="386" r:id="rId85"/>
    <p:sldId id="387" r:id="rId86"/>
    <p:sldId id="388" r:id="rId87"/>
    <p:sldId id="389" r:id="rId88"/>
    <p:sldId id="390" r:id="rId89"/>
    <p:sldId id="391" r:id="rId90"/>
    <p:sldId id="393" r:id="rId91"/>
    <p:sldId id="392" r:id="rId92"/>
    <p:sldId id="394" r:id="rId93"/>
    <p:sldId id="395" r:id="rId94"/>
    <p:sldId id="396" r:id="rId9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3" autoAdjust="0"/>
    <p:restoredTop sz="94660"/>
  </p:normalViewPr>
  <p:slideViewPr>
    <p:cSldViewPr snapToGrid="0">
      <p:cViewPr varScale="1">
        <p:scale>
          <a:sx n="91" d="100"/>
          <a:sy n="91" d="100"/>
        </p:scale>
        <p:origin x="1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8645C0-4064-4736-8EAA-0200545911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26F525D-1A5E-42AE-9F62-93BEBE109A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3CCF030-9AA0-4F8F-B21F-764B89BCEC14}"/>
              </a:ext>
            </a:extLst>
          </p:cNvPr>
          <p:cNvSpPr>
            <a:spLocks noGrp="1"/>
          </p:cNvSpPr>
          <p:nvPr>
            <p:ph type="dt" sz="half" idx="10"/>
          </p:nvPr>
        </p:nvSpPr>
        <p:spPr/>
        <p:txBody>
          <a:bodyPr/>
          <a:lstStyle/>
          <a:p>
            <a:fld id="{9954F08B-5910-4A28-9CF3-7909E4BEAE0B}" type="datetimeFigureOut">
              <a:rPr lang="zh-CN" altLang="en-US" smtClean="0"/>
              <a:t>2021/12/20</a:t>
            </a:fld>
            <a:endParaRPr lang="zh-CN" altLang="en-US"/>
          </a:p>
        </p:txBody>
      </p:sp>
      <p:sp>
        <p:nvSpPr>
          <p:cNvPr id="5" name="页脚占位符 4">
            <a:extLst>
              <a:ext uri="{FF2B5EF4-FFF2-40B4-BE49-F238E27FC236}">
                <a16:creationId xmlns:a16="http://schemas.microsoft.com/office/drawing/2014/main" id="{2812E0E3-8489-4AD6-8E99-17747547AB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AD75C6-4240-416F-882B-10B8C2F617FC}"/>
              </a:ext>
            </a:extLst>
          </p:cNvPr>
          <p:cNvSpPr>
            <a:spLocks noGrp="1"/>
          </p:cNvSpPr>
          <p:nvPr>
            <p:ph type="sldNum" sz="quarter" idx="12"/>
          </p:nvPr>
        </p:nvSpPr>
        <p:spPr/>
        <p:txBody>
          <a:body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3558107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8E8D1-F5FF-4321-9B93-D889BB51D8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1C38FC0-DA7B-4663-BF69-3EBC82A3E9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D2A302-B16D-4B3E-B1EE-B4C9EE85D75D}"/>
              </a:ext>
            </a:extLst>
          </p:cNvPr>
          <p:cNvSpPr>
            <a:spLocks noGrp="1"/>
          </p:cNvSpPr>
          <p:nvPr>
            <p:ph type="dt" sz="half" idx="10"/>
          </p:nvPr>
        </p:nvSpPr>
        <p:spPr/>
        <p:txBody>
          <a:bodyPr/>
          <a:lstStyle/>
          <a:p>
            <a:fld id="{9954F08B-5910-4A28-9CF3-7909E4BEAE0B}" type="datetimeFigureOut">
              <a:rPr lang="zh-CN" altLang="en-US" smtClean="0"/>
              <a:t>2021/12/20</a:t>
            </a:fld>
            <a:endParaRPr lang="zh-CN" altLang="en-US"/>
          </a:p>
        </p:txBody>
      </p:sp>
      <p:sp>
        <p:nvSpPr>
          <p:cNvPr id="5" name="页脚占位符 4">
            <a:extLst>
              <a:ext uri="{FF2B5EF4-FFF2-40B4-BE49-F238E27FC236}">
                <a16:creationId xmlns:a16="http://schemas.microsoft.com/office/drawing/2014/main" id="{8512C27E-9BC2-49FA-93C8-00DB9EBB08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6F062E-A346-4815-85A4-4128099EDCFC}"/>
              </a:ext>
            </a:extLst>
          </p:cNvPr>
          <p:cNvSpPr>
            <a:spLocks noGrp="1"/>
          </p:cNvSpPr>
          <p:nvPr>
            <p:ph type="sldNum" sz="quarter" idx="12"/>
          </p:nvPr>
        </p:nvSpPr>
        <p:spPr/>
        <p:txBody>
          <a:body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3190047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9D8FAF-D3E2-4351-8A81-3E7C6142F8B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BABBC7F-8023-426B-9D8C-89EB1ABEA94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48EA0E-06DA-4ECC-AA65-7ECF9CD74BE1}"/>
              </a:ext>
            </a:extLst>
          </p:cNvPr>
          <p:cNvSpPr>
            <a:spLocks noGrp="1"/>
          </p:cNvSpPr>
          <p:nvPr>
            <p:ph type="dt" sz="half" idx="10"/>
          </p:nvPr>
        </p:nvSpPr>
        <p:spPr/>
        <p:txBody>
          <a:bodyPr/>
          <a:lstStyle/>
          <a:p>
            <a:fld id="{9954F08B-5910-4A28-9CF3-7909E4BEAE0B}" type="datetimeFigureOut">
              <a:rPr lang="zh-CN" altLang="en-US" smtClean="0"/>
              <a:t>2021/12/20</a:t>
            </a:fld>
            <a:endParaRPr lang="zh-CN" altLang="en-US"/>
          </a:p>
        </p:txBody>
      </p:sp>
      <p:sp>
        <p:nvSpPr>
          <p:cNvPr id="5" name="页脚占位符 4">
            <a:extLst>
              <a:ext uri="{FF2B5EF4-FFF2-40B4-BE49-F238E27FC236}">
                <a16:creationId xmlns:a16="http://schemas.microsoft.com/office/drawing/2014/main" id="{4AAB5892-15FE-45C6-904D-BF5AC14074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706B0F-67CE-45AA-8AF0-DF7B12FFB40B}"/>
              </a:ext>
            </a:extLst>
          </p:cNvPr>
          <p:cNvSpPr>
            <a:spLocks noGrp="1"/>
          </p:cNvSpPr>
          <p:nvPr>
            <p:ph type="sldNum" sz="quarter" idx="12"/>
          </p:nvPr>
        </p:nvSpPr>
        <p:spPr/>
        <p:txBody>
          <a:body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140950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F4293-E16C-490D-9FD8-A9B0C7FE84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C29062-421B-4694-BA87-FB28628B2A1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29C0D2-92B0-4914-89E6-85523AE34423}"/>
              </a:ext>
            </a:extLst>
          </p:cNvPr>
          <p:cNvSpPr>
            <a:spLocks noGrp="1"/>
          </p:cNvSpPr>
          <p:nvPr>
            <p:ph type="dt" sz="half" idx="10"/>
          </p:nvPr>
        </p:nvSpPr>
        <p:spPr/>
        <p:txBody>
          <a:bodyPr/>
          <a:lstStyle/>
          <a:p>
            <a:fld id="{9954F08B-5910-4A28-9CF3-7909E4BEAE0B}" type="datetimeFigureOut">
              <a:rPr lang="zh-CN" altLang="en-US" smtClean="0"/>
              <a:t>2021/12/20</a:t>
            </a:fld>
            <a:endParaRPr lang="zh-CN" altLang="en-US"/>
          </a:p>
        </p:txBody>
      </p:sp>
      <p:sp>
        <p:nvSpPr>
          <p:cNvPr id="5" name="页脚占位符 4">
            <a:extLst>
              <a:ext uri="{FF2B5EF4-FFF2-40B4-BE49-F238E27FC236}">
                <a16:creationId xmlns:a16="http://schemas.microsoft.com/office/drawing/2014/main" id="{6DD0B582-2645-4854-B353-F9462EA024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79B610-B74C-4DD2-8F58-36D888C89BE1}"/>
              </a:ext>
            </a:extLst>
          </p:cNvPr>
          <p:cNvSpPr>
            <a:spLocks noGrp="1"/>
          </p:cNvSpPr>
          <p:nvPr>
            <p:ph type="sldNum" sz="quarter" idx="12"/>
          </p:nvPr>
        </p:nvSpPr>
        <p:spPr/>
        <p:txBody>
          <a:body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147814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387E9-5870-4B7B-9C12-F1F679F89D0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0B99C8D-331B-4795-9DEF-AF5BD7A29D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F9EDCD-80DF-4284-922A-99B669B55C49}"/>
              </a:ext>
            </a:extLst>
          </p:cNvPr>
          <p:cNvSpPr>
            <a:spLocks noGrp="1"/>
          </p:cNvSpPr>
          <p:nvPr>
            <p:ph type="dt" sz="half" idx="10"/>
          </p:nvPr>
        </p:nvSpPr>
        <p:spPr/>
        <p:txBody>
          <a:bodyPr/>
          <a:lstStyle/>
          <a:p>
            <a:fld id="{9954F08B-5910-4A28-9CF3-7909E4BEAE0B}" type="datetimeFigureOut">
              <a:rPr lang="zh-CN" altLang="en-US" smtClean="0"/>
              <a:t>2021/12/20</a:t>
            </a:fld>
            <a:endParaRPr lang="zh-CN" altLang="en-US"/>
          </a:p>
        </p:txBody>
      </p:sp>
      <p:sp>
        <p:nvSpPr>
          <p:cNvPr id="5" name="页脚占位符 4">
            <a:extLst>
              <a:ext uri="{FF2B5EF4-FFF2-40B4-BE49-F238E27FC236}">
                <a16:creationId xmlns:a16="http://schemas.microsoft.com/office/drawing/2014/main" id="{884F32E6-D703-4C2F-881C-17339FD7CC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5579CB-51B9-4FD2-B462-4E8797608F2F}"/>
              </a:ext>
            </a:extLst>
          </p:cNvPr>
          <p:cNvSpPr>
            <a:spLocks noGrp="1"/>
          </p:cNvSpPr>
          <p:nvPr>
            <p:ph type="sldNum" sz="quarter" idx="12"/>
          </p:nvPr>
        </p:nvSpPr>
        <p:spPr/>
        <p:txBody>
          <a:body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3688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AC11D-B8A2-47CA-BDA9-6BEC85C62F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F153E95-AFA5-42E3-8AC7-A364BD05B9E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E79F2C8-9004-424E-8F08-1454815133A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0AB1693-A128-42C1-97FF-A86B62A69769}"/>
              </a:ext>
            </a:extLst>
          </p:cNvPr>
          <p:cNvSpPr>
            <a:spLocks noGrp="1"/>
          </p:cNvSpPr>
          <p:nvPr>
            <p:ph type="dt" sz="half" idx="10"/>
          </p:nvPr>
        </p:nvSpPr>
        <p:spPr/>
        <p:txBody>
          <a:bodyPr/>
          <a:lstStyle/>
          <a:p>
            <a:fld id="{9954F08B-5910-4A28-9CF3-7909E4BEAE0B}" type="datetimeFigureOut">
              <a:rPr lang="zh-CN" altLang="en-US" smtClean="0"/>
              <a:t>2021/12/20</a:t>
            </a:fld>
            <a:endParaRPr lang="zh-CN" altLang="en-US"/>
          </a:p>
        </p:txBody>
      </p:sp>
      <p:sp>
        <p:nvSpPr>
          <p:cNvPr id="6" name="页脚占位符 5">
            <a:extLst>
              <a:ext uri="{FF2B5EF4-FFF2-40B4-BE49-F238E27FC236}">
                <a16:creationId xmlns:a16="http://schemas.microsoft.com/office/drawing/2014/main" id="{2ADD7FA7-09AB-4689-A4E9-2CF4F70E28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D4CE63-E799-4CB9-A108-497A8583D7AB}"/>
              </a:ext>
            </a:extLst>
          </p:cNvPr>
          <p:cNvSpPr>
            <a:spLocks noGrp="1"/>
          </p:cNvSpPr>
          <p:nvPr>
            <p:ph type="sldNum" sz="quarter" idx="12"/>
          </p:nvPr>
        </p:nvSpPr>
        <p:spPr/>
        <p:txBody>
          <a:body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1232309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57BBFB-E9E3-4A7D-B7BB-E98DF5995B1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B273E4E-64DA-448A-9DEB-B019A18B16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EF9A924-3BD2-428B-92BC-070287AA924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925C3B3-647C-4DA1-AE45-326F681723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35EC0A2-3EA1-449E-B6A6-884BBC22162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D0AF76B-13DD-492F-8D64-0886E4D59CCD}"/>
              </a:ext>
            </a:extLst>
          </p:cNvPr>
          <p:cNvSpPr>
            <a:spLocks noGrp="1"/>
          </p:cNvSpPr>
          <p:nvPr>
            <p:ph type="dt" sz="half" idx="10"/>
          </p:nvPr>
        </p:nvSpPr>
        <p:spPr/>
        <p:txBody>
          <a:bodyPr/>
          <a:lstStyle/>
          <a:p>
            <a:fld id="{9954F08B-5910-4A28-9CF3-7909E4BEAE0B}" type="datetimeFigureOut">
              <a:rPr lang="zh-CN" altLang="en-US" smtClean="0"/>
              <a:t>2021/12/20</a:t>
            </a:fld>
            <a:endParaRPr lang="zh-CN" altLang="en-US"/>
          </a:p>
        </p:txBody>
      </p:sp>
      <p:sp>
        <p:nvSpPr>
          <p:cNvPr id="8" name="页脚占位符 7">
            <a:extLst>
              <a:ext uri="{FF2B5EF4-FFF2-40B4-BE49-F238E27FC236}">
                <a16:creationId xmlns:a16="http://schemas.microsoft.com/office/drawing/2014/main" id="{7483284F-CACB-4BF3-B206-A2BDCB41E97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B4E860B-4F37-4222-83A7-B7BC82223E3B}"/>
              </a:ext>
            </a:extLst>
          </p:cNvPr>
          <p:cNvSpPr>
            <a:spLocks noGrp="1"/>
          </p:cNvSpPr>
          <p:nvPr>
            <p:ph type="sldNum" sz="quarter" idx="12"/>
          </p:nvPr>
        </p:nvSpPr>
        <p:spPr/>
        <p:txBody>
          <a:body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2549496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B0511-EC2B-433E-9A2E-216A10CF66C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D2107E-B12B-4A83-AAC0-738DC04F802F}"/>
              </a:ext>
            </a:extLst>
          </p:cNvPr>
          <p:cNvSpPr>
            <a:spLocks noGrp="1"/>
          </p:cNvSpPr>
          <p:nvPr>
            <p:ph type="dt" sz="half" idx="10"/>
          </p:nvPr>
        </p:nvSpPr>
        <p:spPr/>
        <p:txBody>
          <a:bodyPr/>
          <a:lstStyle/>
          <a:p>
            <a:fld id="{9954F08B-5910-4A28-9CF3-7909E4BEAE0B}" type="datetimeFigureOut">
              <a:rPr lang="zh-CN" altLang="en-US" smtClean="0"/>
              <a:t>2021/12/20</a:t>
            </a:fld>
            <a:endParaRPr lang="zh-CN" altLang="en-US"/>
          </a:p>
        </p:txBody>
      </p:sp>
      <p:sp>
        <p:nvSpPr>
          <p:cNvPr id="4" name="页脚占位符 3">
            <a:extLst>
              <a:ext uri="{FF2B5EF4-FFF2-40B4-BE49-F238E27FC236}">
                <a16:creationId xmlns:a16="http://schemas.microsoft.com/office/drawing/2014/main" id="{D68B050F-6B07-4B68-9571-88FEC59C3B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ED0E78D-0BC5-4B7B-BD84-6D2C789E2100}"/>
              </a:ext>
            </a:extLst>
          </p:cNvPr>
          <p:cNvSpPr>
            <a:spLocks noGrp="1"/>
          </p:cNvSpPr>
          <p:nvPr>
            <p:ph type="sldNum" sz="quarter" idx="12"/>
          </p:nvPr>
        </p:nvSpPr>
        <p:spPr/>
        <p:txBody>
          <a:body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851262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997DAD-0F99-496E-B33E-F1BAD9EF017D}"/>
              </a:ext>
            </a:extLst>
          </p:cNvPr>
          <p:cNvSpPr>
            <a:spLocks noGrp="1"/>
          </p:cNvSpPr>
          <p:nvPr>
            <p:ph type="dt" sz="half" idx="10"/>
          </p:nvPr>
        </p:nvSpPr>
        <p:spPr/>
        <p:txBody>
          <a:bodyPr/>
          <a:lstStyle/>
          <a:p>
            <a:fld id="{9954F08B-5910-4A28-9CF3-7909E4BEAE0B}" type="datetimeFigureOut">
              <a:rPr lang="zh-CN" altLang="en-US" smtClean="0"/>
              <a:t>2021/12/20</a:t>
            </a:fld>
            <a:endParaRPr lang="zh-CN" altLang="en-US"/>
          </a:p>
        </p:txBody>
      </p:sp>
      <p:sp>
        <p:nvSpPr>
          <p:cNvPr id="3" name="页脚占位符 2">
            <a:extLst>
              <a:ext uri="{FF2B5EF4-FFF2-40B4-BE49-F238E27FC236}">
                <a16:creationId xmlns:a16="http://schemas.microsoft.com/office/drawing/2014/main" id="{A7C7DA0F-D25C-4814-82C4-A4D1726036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2717F00-BA06-4340-B5DA-82C8B561A4CC}"/>
              </a:ext>
            </a:extLst>
          </p:cNvPr>
          <p:cNvSpPr>
            <a:spLocks noGrp="1"/>
          </p:cNvSpPr>
          <p:nvPr>
            <p:ph type="sldNum" sz="quarter" idx="12"/>
          </p:nvPr>
        </p:nvSpPr>
        <p:spPr/>
        <p:txBody>
          <a:body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266623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5D636-8A02-4FCD-81F5-50FF336583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AC469C-38C1-452E-A442-DE8BB03C1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4DB32F3-36D3-4A4E-B7B4-E8FE42FA8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FA3BA5-FD9D-4FDF-8760-86EB6D79D6F0}"/>
              </a:ext>
            </a:extLst>
          </p:cNvPr>
          <p:cNvSpPr>
            <a:spLocks noGrp="1"/>
          </p:cNvSpPr>
          <p:nvPr>
            <p:ph type="dt" sz="half" idx="10"/>
          </p:nvPr>
        </p:nvSpPr>
        <p:spPr/>
        <p:txBody>
          <a:bodyPr/>
          <a:lstStyle/>
          <a:p>
            <a:fld id="{9954F08B-5910-4A28-9CF3-7909E4BEAE0B}" type="datetimeFigureOut">
              <a:rPr lang="zh-CN" altLang="en-US" smtClean="0"/>
              <a:t>2021/12/20</a:t>
            </a:fld>
            <a:endParaRPr lang="zh-CN" altLang="en-US"/>
          </a:p>
        </p:txBody>
      </p:sp>
      <p:sp>
        <p:nvSpPr>
          <p:cNvPr id="6" name="页脚占位符 5">
            <a:extLst>
              <a:ext uri="{FF2B5EF4-FFF2-40B4-BE49-F238E27FC236}">
                <a16:creationId xmlns:a16="http://schemas.microsoft.com/office/drawing/2014/main" id="{A2C9E200-18AC-4D89-B895-F47894BB0C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51D762-A208-4FCF-AA5B-5999791F3AEE}"/>
              </a:ext>
            </a:extLst>
          </p:cNvPr>
          <p:cNvSpPr>
            <a:spLocks noGrp="1"/>
          </p:cNvSpPr>
          <p:nvPr>
            <p:ph type="sldNum" sz="quarter" idx="12"/>
          </p:nvPr>
        </p:nvSpPr>
        <p:spPr/>
        <p:txBody>
          <a:body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805924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E2DBB-FA66-46BD-8BFD-24A8638272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DBB8BCF-E59E-48F4-9466-196E267F16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E9BC289-92FA-4D91-9014-6185530C63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40B20A2-8509-4166-9702-75CC0263CD31}"/>
              </a:ext>
            </a:extLst>
          </p:cNvPr>
          <p:cNvSpPr>
            <a:spLocks noGrp="1"/>
          </p:cNvSpPr>
          <p:nvPr>
            <p:ph type="dt" sz="half" idx="10"/>
          </p:nvPr>
        </p:nvSpPr>
        <p:spPr/>
        <p:txBody>
          <a:bodyPr/>
          <a:lstStyle/>
          <a:p>
            <a:fld id="{9954F08B-5910-4A28-9CF3-7909E4BEAE0B}" type="datetimeFigureOut">
              <a:rPr lang="zh-CN" altLang="en-US" smtClean="0"/>
              <a:t>2021/12/20</a:t>
            </a:fld>
            <a:endParaRPr lang="zh-CN" altLang="en-US"/>
          </a:p>
        </p:txBody>
      </p:sp>
      <p:sp>
        <p:nvSpPr>
          <p:cNvPr id="6" name="页脚占位符 5">
            <a:extLst>
              <a:ext uri="{FF2B5EF4-FFF2-40B4-BE49-F238E27FC236}">
                <a16:creationId xmlns:a16="http://schemas.microsoft.com/office/drawing/2014/main" id="{BE3DAAE4-5F10-4CAF-94D6-4E76BD4EE1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567276-474A-4DA3-B3C8-1F2086EB1D66}"/>
              </a:ext>
            </a:extLst>
          </p:cNvPr>
          <p:cNvSpPr>
            <a:spLocks noGrp="1"/>
          </p:cNvSpPr>
          <p:nvPr>
            <p:ph type="sldNum" sz="quarter" idx="12"/>
          </p:nvPr>
        </p:nvSpPr>
        <p:spPr/>
        <p:txBody>
          <a:body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3926022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FC431DF-1608-4B6D-881F-C4CAE92670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84434A8-209C-4F6D-9AFE-05FF0B8A4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7B232F-E2BE-4D19-8C88-7F0A02AE4B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4F08B-5910-4A28-9CF3-7909E4BEAE0B}" type="datetimeFigureOut">
              <a:rPr lang="zh-CN" altLang="en-US" smtClean="0"/>
              <a:t>2021/12/20</a:t>
            </a:fld>
            <a:endParaRPr lang="zh-CN" altLang="en-US"/>
          </a:p>
        </p:txBody>
      </p:sp>
      <p:sp>
        <p:nvSpPr>
          <p:cNvPr id="5" name="页脚占位符 4">
            <a:extLst>
              <a:ext uri="{FF2B5EF4-FFF2-40B4-BE49-F238E27FC236}">
                <a16:creationId xmlns:a16="http://schemas.microsoft.com/office/drawing/2014/main" id="{2B9A9A93-5BBE-4D85-A47A-8F769AB767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8D983C2-A3E8-4C02-AD08-74E84B9C9B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6CA58-F789-4692-B2AC-028856B60226}" type="slidenum">
              <a:rPr lang="zh-CN" altLang="en-US" smtClean="0"/>
              <a:t>‹#›</a:t>
            </a:fld>
            <a:endParaRPr lang="zh-CN" altLang="en-US"/>
          </a:p>
        </p:txBody>
      </p:sp>
    </p:spTree>
    <p:extLst>
      <p:ext uri="{BB962C8B-B14F-4D97-AF65-F5344CB8AC3E}">
        <p14:creationId xmlns:p14="http://schemas.microsoft.com/office/powerpoint/2010/main" val="4008505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5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64.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87.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65.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6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202.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203.png"/></Relationships>
</file>

<file path=ppt/slides/_rels/slide6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7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7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pn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26.png"/><Relationship Id="rId11" Type="http://schemas.openxmlformats.org/officeDocument/2006/relationships/image" Target="../media/image231.png"/><Relationship Id="rId5" Type="http://schemas.openxmlformats.org/officeDocument/2006/relationships/image" Target="../media/image225.png"/><Relationship Id="rId10" Type="http://schemas.openxmlformats.org/officeDocument/2006/relationships/image" Target="../media/image230.png"/><Relationship Id="rId4" Type="http://schemas.openxmlformats.org/officeDocument/2006/relationships/image" Target="../media/image224.png"/><Relationship Id="rId9" Type="http://schemas.openxmlformats.org/officeDocument/2006/relationships/image" Target="../media/image229.png"/></Relationships>
</file>

<file path=ppt/slides/_rels/slide7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241.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7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8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0.png"/></Relationships>
</file>

<file path=ppt/slides/_rels/slide8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8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5.png"/></Relationships>
</file>

<file path=ppt/slides/_rels/slide8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 Id="rId5" Type="http://schemas.openxmlformats.org/officeDocument/2006/relationships/image" Target="../media/image259.png"/><Relationship Id="rId4" Type="http://schemas.openxmlformats.org/officeDocument/2006/relationships/image" Target="../media/image25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8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 Id="rId5" Type="http://schemas.openxmlformats.org/officeDocument/2006/relationships/image" Target="../media/image271.png"/><Relationship Id="rId4" Type="http://schemas.openxmlformats.org/officeDocument/2006/relationships/image" Target="../media/image270.png"/></Relationships>
</file>

<file path=ppt/slides/_rels/slide8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 Id="rId5" Type="http://schemas.openxmlformats.org/officeDocument/2006/relationships/image" Target="../media/image275.png"/><Relationship Id="rId4" Type="http://schemas.openxmlformats.org/officeDocument/2006/relationships/image" Target="../media/image274.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0.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91.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image" Target="../media/image287.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92.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91.png"/></Relationships>
</file>

<file path=ppt/slides/_rels/slide94.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2505162" y="2361704"/>
            <a:ext cx="7181676" cy="1325563"/>
          </a:xfrm>
        </p:spPr>
        <p:txBody>
          <a:bodyPr/>
          <a:lstStyle/>
          <a:p>
            <a:r>
              <a:rPr lang="en-US" altLang="zh-CN" dirty="0"/>
              <a:t>Sledge Meeting 10/27/2021</a:t>
            </a:r>
            <a:endParaRPr lang="zh-CN" altLang="en-US" dirty="0"/>
          </a:p>
        </p:txBody>
      </p:sp>
    </p:spTree>
    <p:extLst>
      <p:ext uri="{BB962C8B-B14F-4D97-AF65-F5344CB8AC3E}">
        <p14:creationId xmlns:p14="http://schemas.microsoft.com/office/powerpoint/2010/main" val="3412999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312533" y="45268"/>
            <a:ext cx="7181676" cy="1325563"/>
          </a:xfrm>
        </p:spPr>
        <p:txBody>
          <a:bodyPr/>
          <a:lstStyle/>
          <a:p>
            <a:r>
              <a:rPr lang="en-US" altLang="zh-CN" dirty="0"/>
              <a:t>EDF vs SRSF(C=88)</a:t>
            </a:r>
            <a:endParaRPr lang="zh-CN" altLang="en-US" dirty="0"/>
          </a:p>
        </p:txBody>
      </p:sp>
      <p:pic>
        <p:nvPicPr>
          <p:cNvPr id="5" name="图片 4">
            <a:extLst>
              <a:ext uri="{FF2B5EF4-FFF2-40B4-BE49-F238E27FC236}">
                <a16:creationId xmlns:a16="http://schemas.microsoft.com/office/drawing/2014/main" id="{EA4FCD58-81E1-42C2-A7C1-FF70ADB08398}"/>
              </a:ext>
            </a:extLst>
          </p:cNvPr>
          <p:cNvPicPr>
            <a:picLocks noChangeAspect="1"/>
          </p:cNvPicPr>
          <p:nvPr/>
        </p:nvPicPr>
        <p:blipFill>
          <a:blip r:embed="rId2"/>
          <a:stretch>
            <a:fillRect/>
          </a:stretch>
        </p:blipFill>
        <p:spPr>
          <a:xfrm>
            <a:off x="72778" y="1325767"/>
            <a:ext cx="4856812" cy="711248"/>
          </a:xfrm>
          <a:prstGeom prst="rect">
            <a:avLst/>
          </a:prstGeom>
        </p:spPr>
      </p:pic>
      <p:pic>
        <p:nvPicPr>
          <p:cNvPr id="8" name="图片 7">
            <a:extLst>
              <a:ext uri="{FF2B5EF4-FFF2-40B4-BE49-F238E27FC236}">
                <a16:creationId xmlns:a16="http://schemas.microsoft.com/office/drawing/2014/main" id="{B23E0775-3A00-4023-9C07-68E7AEC99DFF}"/>
              </a:ext>
            </a:extLst>
          </p:cNvPr>
          <p:cNvPicPr>
            <a:picLocks noChangeAspect="1"/>
          </p:cNvPicPr>
          <p:nvPr/>
        </p:nvPicPr>
        <p:blipFill>
          <a:blip r:embed="rId3"/>
          <a:stretch>
            <a:fillRect/>
          </a:stretch>
        </p:blipFill>
        <p:spPr>
          <a:xfrm>
            <a:off x="72778" y="2651330"/>
            <a:ext cx="3934766" cy="890348"/>
          </a:xfrm>
          <a:prstGeom prst="rect">
            <a:avLst/>
          </a:prstGeom>
        </p:spPr>
      </p:pic>
      <p:pic>
        <p:nvPicPr>
          <p:cNvPr id="6146" name="Picture 2">
            <a:extLst>
              <a:ext uri="{FF2B5EF4-FFF2-40B4-BE49-F238E27FC236}">
                <a16:creationId xmlns:a16="http://schemas.microsoft.com/office/drawing/2014/main" id="{68E38F72-B82E-476C-98DE-6A9ABD36E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590" y="360898"/>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1CE524B-702B-41F6-9845-BE628F886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589" y="3639202"/>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7F4DB46-4902-4442-98E9-09DE848E06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6775" y="338366"/>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492F4A9-44F0-444D-87FD-67EEB5096F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815" y="3639202"/>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7F504526-8930-421E-8FF2-4E00DF495F36}"/>
              </a:ext>
            </a:extLst>
          </p:cNvPr>
          <p:cNvPicPr>
            <a:picLocks noChangeAspect="1"/>
          </p:cNvPicPr>
          <p:nvPr/>
        </p:nvPicPr>
        <p:blipFill>
          <a:blip r:embed="rId8"/>
          <a:stretch>
            <a:fillRect/>
          </a:stretch>
        </p:blipFill>
        <p:spPr>
          <a:xfrm>
            <a:off x="72778" y="3967619"/>
            <a:ext cx="3679351" cy="1014608"/>
          </a:xfrm>
          <a:prstGeom prst="rect">
            <a:avLst/>
          </a:prstGeom>
        </p:spPr>
      </p:pic>
    </p:spTree>
    <p:extLst>
      <p:ext uri="{BB962C8B-B14F-4D97-AF65-F5344CB8AC3E}">
        <p14:creationId xmlns:p14="http://schemas.microsoft.com/office/powerpoint/2010/main" val="3208015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312533" y="45268"/>
            <a:ext cx="7181676" cy="1325563"/>
          </a:xfrm>
        </p:spPr>
        <p:txBody>
          <a:bodyPr/>
          <a:lstStyle/>
          <a:p>
            <a:r>
              <a:rPr lang="en-US" altLang="zh-CN" dirty="0"/>
              <a:t>EDF vs SRSF(C=88)</a:t>
            </a:r>
            <a:endParaRPr lang="zh-CN" altLang="en-US" dirty="0"/>
          </a:p>
        </p:txBody>
      </p:sp>
      <p:pic>
        <p:nvPicPr>
          <p:cNvPr id="4" name="图片 3">
            <a:extLst>
              <a:ext uri="{FF2B5EF4-FFF2-40B4-BE49-F238E27FC236}">
                <a16:creationId xmlns:a16="http://schemas.microsoft.com/office/drawing/2014/main" id="{2B09839B-FB72-4613-91F8-073E95C6E555}"/>
              </a:ext>
            </a:extLst>
          </p:cNvPr>
          <p:cNvPicPr>
            <a:picLocks noChangeAspect="1"/>
          </p:cNvPicPr>
          <p:nvPr/>
        </p:nvPicPr>
        <p:blipFill>
          <a:blip r:embed="rId2"/>
          <a:stretch>
            <a:fillRect/>
          </a:stretch>
        </p:blipFill>
        <p:spPr>
          <a:xfrm>
            <a:off x="224066" y="1608759"/>
            <a:ext cx="4935255" cy="2104277"/>
          </a:xfrm>
          <a:prstGeom prst="rect">
            <a:avLst/>
          </a:prstGeom>
        </p:spPr>
      </p:pic>
      <p:sp>
        <p:nvSpPr>
          <p:cNvPr id="6" name="文本框 5">
            <a:extLst>
              <a:ext uri="{FF2B5EF4-FFF2-40B4-BE49-F238E27FC236}">
                <a16:creationId xmlns:a16="http://schemas.microsoft.com/office/drawing/2014/main" id="{0641906A-FF0D-41D1-B748-BA5B21F46633}"/>
              </a:ext>
            </a:extLst>
          </p:cNvPr>
          <p:cNvSpPr txBox="1"/>
          <p:nvPr/>
        </p:nvSpPr>
        <p:spPr>
          <a:xfrm>
            <a:off x="1205187" y="1110043"/>
            <a:ext cx="3363985" cy="369332"/>
          </a:xfrm>
          <a:prstGeom prst="rect">
            <a:avLst/>
          </a:prstGeom>
          <a:noFill/>
        </p:spPr>
        <p:txBody>
          <a:bodyPr wrap="square" rtlCol="0">
            <a:spAutoFit/>
          </a:bodyPr>
          <a:lstStyle/>
          <a:p>
            <a:r>
              <a:rPr lang="en-US" altLang="zh-CN" b="1" dirty="0"/>
              <a:t>Lateness Distribution</a:t>
            </a:r>
            <a:endParaRPr lang="zh-CN" altLang="en-US" b="1" dirty="0"/>
          </a:p>
        </p:txBody>
      </p:sp>
      <p:pic>
        <p:nvPicPr>
          <p:cNvPr id="9226" name="Picture 10">
            <a:extLst>
              <a:ext uri="{FF2B5EF4-FFF2-40B4-BE49-F238E27FC236}">
                <a16:creationId xmlns:a16="http://schemas.microsoft.com/office/drawing/2014/main" id="{05AB5CAA-D208-42D4-B39A-E8C245981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937" y="216465"/>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8DF212AC-853D-408B-9D6C-9D418B3A7B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5162" y="216465"/>
            <a:ext cx="371475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a:extLst>
              <a:ext uri="{FF2B5EF4-FFF2-40B4-BE49-F238E27FC236}">
                <a16:creationId xmlns:a16="http://schemas.microsoft.com/office/drawing/2014/main" id="{6E83DD61-C322-4C78-B913-92521CD04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4687" y="3429000"/>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a:extLst>
              <a:ext uri="{FF2B5EF4-FFF2-40B4-BE49-F238E27FC236}">
                <a16:creationId xmlns:a16="http://schemas.microsoft.com/office/drawing/2014/main" id="{1AC7C246-9692-4D15-9073-F021D3434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204" y="3429000"/>
            <a:ext cx="3705225" cy="268605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4A8BBCC8-CB10-4078-B0E2-7B94D8BFD2CB}"/>
              </a:ext>
            </a:extLst>
          </p:cNvPr>
          <p:cNvSpPr txBox="1"/>
          <p:nvPr/>
        </p:nvSpPr>
        <p:spPr>
          <a:xfrm>
            <a:off x="165343" y="3842420"/>
            <a:ext cx="4754594" cy="3416320"/>
          </a:xfrm>
          <a:prstGeom prst="rect">
            <a:avLst/>
          </a:prstGeom>
          <a:noFill/>
        </p:spPr>
        <p:txBody>
          <a:bodyPr wrap="square">
            <a:spAutoFit/>
          </a:bodyPr>
          <a:lstStyle/>
          <a:p>
            <a:r>
              <a:rPr lang="en-US" altLang="zh-CN" b="1" dirty="0"/>
              <a:t>SRSF:</a:t>
            </a:r>
          </a:p>
          <a:p>
            <a:r>
              <a:rPr lang="en-US" altLang="zh-CN" dirty="0"/>
              <a:t>function: 5k  99% p delays: 294</a:t>
            </a:r>
          </a:p>
          <a:p>
            <a:r>
              <a:rPr lang="en-US" altLang="zh-CN" dirty="0"/>
              <a:t>function: 40k  99% p delays: 335</a:t>
            </a:r>
          </a:p>
          <a:p>
            <a:r>
              <a:rPr lang="en-US" altLang="zh-CN" dirty="0"/>
              <a:t>function: 105k  99% p delays: 287</a:t>
            </a:r>
          </a:p>
          <a:p>
            <a:r>
              <a:rPr lang="en-US" altLang="zh-CN" dirty="0"/>
              <a:t>function: 305k  99% p delays: 1005</a:t>
            </a:r>
          </a:p>
          <a:p>
            <a:r>
              <a:rPr lang="en-US" altLang="zh-CN" b="1" dirty="0"/>
              <a:t>EDF:</a:t>
            </a:r>
          </a:p>
          <a:p>
            <a:r>
              <a:rPr lang="en-US" altLang="zh-CN" dirty="0"/>
              <a:t>function: 5k  99% p delays: 150</a:t>
            </a:r>
          </a:p>
          <a:p>
            <a:r>
              <a:rPr lang="en-US" altLang="zh-CN" dirty="0"/>
              <a:t>function: 40k  99% p delays: 170</a:t>
            </a:r>
          </a:p>
          <a:p>
            <a:r>
              <a:rPr lang="en-US" altLang="zh-CN" dirty="0"/>
              <a:t>function: 105k  99% p delays: 170</a:t>
            </a:r>
          </a:p>
          <a:p>
            <a:r>
              <a:rPr lang="en-US" altLang="zh-CN" dirty="0"/>
              <a:t>function: 305k  99% p delays: 286</a:t>
            </a:r>
          </a:p>
          <a:p>
            <a:endParaRPr lang="en-US" altLang="zh-CN" dirty="0"/>
          </a:p>
          <a:p>
            <a:endParaRPr lang="en-US" altLang="zh-CN" dirty="0"/>
          </a:p>
        </p:txBody>
      </p:sp>
    </p:spTree>
    <p:extLst>
      <p:ext uri="{BB962C8B-B14F-4D97-AF65-F5344CB8AC3E}">
        <p14:creationId xmlns:p14="http://schemas.microsoft.com/office/powerpoint/2010/main" val="3010013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312533" y="45268"/>
            <a:ext cx="7181676" cy="1325563"/>
          </a:xfrm>
        </p:spPr>
        <p:txBody>
          <a:bodyPr/>
          <a:lstStyle/>
          <a:p>
            <a:r>
              <a:rPr lang="en-US" altLang="zh-CN" dirty="0"/>
              <a:t>EDF vs SRSF(C=120)</a:t>
            </a:r>
            <a:endParaRPr lang="zh-CN" altLang="en-US" dirty="0"/>
          </a:p>
        </p:txBody>
      </p:sp>
      <p:pic>
        <p:nvPicPr>
          <p:cNvPr id="4" name="图片 3">
            <a:extLst>
              <a:ext uri="{FF2B5EF4-FFF2-40B4-BE49-F238E27FC236}">
                <a16:creationId xmlns:a16="http://schemas.microsoft.com/office/drawing/2014/main" id="{4CE9CE5D-D638-4EC2-B4C9-CD652F993CE7}"/>
              </a:ext>
            </a:extLst>
          </p:cNvPr>
          <p:cNvPicPr>
            <a:picLocks noChangeAspect="1"/>
          </p:cNvPicPr>
          <p:nvPr/>
        </p:nvPicPr>
        <p:blipFill>
          <a:blip r:embed="rId2"/>
          <a:stretch>
            <a:fillRect/>
          </a:stretch>
        </p:blipFill>
        <p:spPr>
          <a:xfrm>
            <a:off x="9997" y="1621275"/>
            <a:ext cx="5463693" cy="852982"/>
          </a:xfrm>
          <a:prstGeom prst="rect">
            <a:avLst/>
          </a:prstGeom>
        </p:spPr>
      </p:pic>
      <p:pic>
        <p:nvPicPr>
          <p:cNvPr id="7" name="图片 6">
            <a:extLst>
              <a:ext uri="{FF2B5EF4-FFF2-40B4-BE49-F238E27FC236}">
                <a16:creationId xmlns:a16="http://schemas.microsoft.com/office/drawing/2014/main" id="{7045B20E-9CA9-4256-B09A-D06293391597}"/>
              </a:ext>
            </a:extLst>
          </p:cNvPr>
          <p:cNvPicPr>
            <a:picLocks noChangeAspect="1"/>
          </p:cNvPicPr>
          <p:nvPr/>
        </p:nvPicPr>
        <p:blipFill>
          <a:blip r:embed="rId3"/>
          <a:stretch>
            <a:fillRect/>
          </a:stretch>
        </p:blipFill>
        <p:spPr>
          <a:xfrm>
            <a:off x="51592" y="2852263"/>
            <a:ext cx="4695667" cy="1029346"/>
          </a:xfrm>
          <a:prstGeom prst="rect">
            <a:avLst/>
          </a:prstGeom>
        </p:spPr>
      </p:pic>
      <p:pic>
        <p:nvPicPr>
          <p:cNvPr id="5" name="图片 4">
            <a:extLst>
              <a:ext uri="{FF2B5EF4-FFF2-40B4-BE49-F238E27FC236}">
                <a16:creationId xmlns:a16="http://schemas.microsoft.com/office/drawing/2014/main" id="{1701EFBB-C602-4133-A917-6C079B9A4A08}"/>
              </a:ext>
            </a:extLst>
          </p:cNvPr>
          <p:cNvPicPr>
            <a:picLocks noChangeAspect="1"/>
          </p:cNvPicPr>
          <p:nvPr/>
        </p:nvPicPr>
        <p:blipFill>
          <a:blip r:embed="rId4"/>
          <a:stretch>
            <a:fillRect/>
          </a:stretch>
        </p:blipFill>
        <p:spPr>
          <a:xfrm>
            <a:off x="80656" y="4132053"/>
            <a:ext cx="3466071" cy="913782"/>
          </a:xfrm>
          <a:prstGeom prst="rect">
            <a:avLst/>
          </a:prstGeom>
        </p:spPr>
      </p:pic>
      <p:pic>
        <p:nvPicPr>
          <p:cNvPr id="7170" name="Picture 2">
            <a:extLst>
              <a:ext uri="{FF2B5EF4-FFF2-40B4-BE49-F238E27FC236}">
                <a16:creationId xmlns:a16="http://schemas.microsoft.com/office/drawing/2014/main" id="{D753EC79-63F7-489C-8BB4-485DFCDF01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6186" y="415882"/>
            <a:ext cx="379095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8B2496F-1132-47D7-A799-E23AA6C7F3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9631" y="433344"/>
            <a:ext cx="37338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F0C6642E-F533-4EC4-AAAD-BCA2E64D64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279" y="3507470"/>
            <a:ext cx="37814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E2C0E343-C836-4727-89EE-6DD220A3A0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5915" y="3507470"/>
            <a:ext cx="3752850"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91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2577" y="1"/>
            <a:ext cx="5386809" cy="1114816"/>
          </a:xfrm>
        </p:spPr>
        <p:txBody>
          <a:bodyPr/>
          <a:lstStyle/>
          <a:p>
            <a:r>
              <a:rPr lang="en-US" altLang="zh-CN" dirty="0"/>
              <a:t>EDF vs SRSF(C=120)</a:t>
            </a:r>
            <a:endParaRPr lang="zh-CN" altLang="en-US" dirty="0"/>
          </a:p>
        </p:txBody>
      </p:sp>
      <p:pic>
        <p:nvPicPr>
          <p:cNvPr id="11266" name="Picture 2">
            <a:extLst>
              <a:ext uri="{FF2B5EF4-FFF2-40B4-BE49-F238E27FC236}">
                <a16:creationId xmlns:a16="http://schemas.microsoft.com/office/drawing/2014/main" id="{AB5FE308-6312-4D02-BCF6-DDFB09B53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4242" y="742950"/>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B374E6C2-3B74-4D74-8317-5600620E6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116" y="708049"/>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977294A5-6775-4298-B562-3906EFAF7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115" y="3975916"/>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46DFB6CE-3797-49F0-8346-B0C2BD339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4242" y="3975916"/>
            <a:ext cx="37433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1988A408-906B-4D9B-83CB-17BB96FC48E7}"/>
              </a:ext>
            </a:extLst>
          </p:cNvPr>
          <p:cNvPicPr>
            <a:picLocks noChangeAspect="1"/>
          </p:cNvPicPr>
          <p:nvPr/>
        </p:nvPicPr>
        <p:blipFill>
          <a:blip r:embed="rId6"/>
          <a:stretch>
            <a:fillRect/>
          </a:stretch>
        </p:blipFill>
        <p:spPr>
          <a:xfrm>
            <a:off x="125736" y="1382065"/>
            <a:ext cx="4763667" cy="2047648"/>
          </a:xfrm>
          <a:prstGeom prst="rect">
            <a:avLst/>
          </a:prstGeom>
        </p:spPr>
      </p:pic>
      <p:sp>
        <p:nvSpPr>
          <p:cNvPr id="16" name="文本框 15">
            <a:extLst>
              <a:ext uri="{FF2B5EF4-FFF2-40B4-BE49-F238E27FC236}">
                <a16:creationId xmlns:a16="http://schemas.microsoft.com/office/drawing/2014/main" id="{7D0B5644-6DB3-452E-A019-E04FA1924A88}"/>
              </a:ext>
            </a:extLst>
          </p:cNvPr>
          <p:cNvSpPr txBox="1"/>
          <p:nvPr/>
        </p:nvSpPr>
        <p:spPr>
          <a:xfrm>
            <a:off x="1013990" y="954613"/>
            <a:ext cx="3363985" cy="369332"/>
          </a:xfrm>
          <a:prstGeom prst="rect">
            <a:avLst/>
          </a:prstGeom>
          <a:noFill/>
        </p:spPr>
        <p:txBody>
          <a:bodyPr wrap="square" rtlCol="0">
            <a:spAutoFit/>
          </a:bodyPr>
          <a:lstStyle/>
          <a:p>
            <a:r>
              <a:rPr lang="en-US" altLang="zh-CN" b="1" dirty="0"/>
              <a:t>Delays Distribution</a:t>
            </a:r>
            <a:endParaRPr lang="zh-CN" altLang="en-US" b="1" dirty="0"/>
          </a:p>
        </p:txBody>
      </p:sp>
      <p:sp>
        <p:nvSpPr>
          <p:cNvPr id="10" name="文本框 9">
            <a:extLst>
              <a:ext uri="{FF2B5EF4-FFF2-40B4-BE49-F238E27FC236}">
                <a16:creationId xmlns:a16="http://schemas.microsoft.com/office/drawing/2014/main" id="{B8BEC40A-99D6-4A1A-8833-3E0BAF3BDE8C}"/>
              </a:ext>
            </a:extLst>
          </p:cNvPr>
          <p:cNvSpPr txBox="1"/>
          <p:nvPr/>
        </p:nvSpPr>
        <p:spPr>
          <a:xfrm>
            <a:off x="125736" y="3696961"/>
            <a:ext cx="6216242" cy="3139321"/>
          </a:xfrm>
          <a:prstGeom prst="rect">
            <a:avLst/>
          </a:prstGeom>
          <a:noFill/>
        </p:spPr>
        <p:txBody>
          <a:bodyPr wrap="square">
            <a:spAutoFit/>
          </a:bodyPr>
          <a:lstStyle/>
          <a:p>
            <a:r>
              <a:rPr lang="en-US" altLang="zh-CN" b="1" dirty="0"/>
              <a:t>SRSF:</a:t>
            </a:r>
          </a:p>
          <a:p>
            <a:r>
              <a:rPr lang="zh-CN" altLang="en-US" dirty="0"/>
              <a:t>function: 5k  99% p delays: 437</a:t>
            </a:r>
            <a:endParaRPr lang="en-US" altLang="zh-CN" dirty="0"/>
          </a:p>
          <a:p>
            <a:r>
              <a:rPr lang="zh-CN" altLang="en-US" dirty="0"/>
              <a:t>function: 40k  99% p delays: 474</a:t>
            </a:r>
          </a:p>
          <a:p>
            <a:r>
              <a:rPr lang="zh-CN" altLang="en-US" dirty="0"/>
              <a:t>function: 105k  99% p delays: 513</a:t>
            </a:r>
          </a:p>
          <a:p>
            <a:r>
              <a:rPr lang="zh-CN" altLang="en-US" dirty="0"/>
              <a:t>function: 305k  99% p delays: 575</a:t>
            </a:r>
            <a:endParaRPr lang="en-US" altLang="zh-CN" dirty="0"/>
          </a:p>
          <a:p>
            <a:r>
              <a:rPr lang="en-US" altLang="zh-CN" b="1" dirty="0"/>
              <a:t>EDF:</a:t>
            </a:r>
          </a:p>
          <a:p>
            <a:r>
              <a:rPr lang="en-US" altLang="zh-CN" dirty="0"/>
              <a:t>function: 5k  99% p delays: 172</a:t>
            </a:r>
          </a:p>
          <a:p>
            <a:r>
              <a:rPr lang="en-US" altLang="zh-CN" dirty="0"/>
              <a:t>function: 40k  99% p delays: 175</a:t>
            </a:r>
          </a:p>
          <a:p>
            <a:r>
              <a:rPr lang="en-US" altLang="zh-CN" dirty="0"/>
              <a:t>function: 105k  99% p delays: 201</a:t>
            </a:r>
          </a:p>
          <a:p>
            <a:r>
              <a:rPr lang="en-US" altLang="zh-CN" dirty="0"/>
              <a:t>function: 305k  99% p delays: 317</a:t>
            </a:r>
          </a:p>
          <a:p>
            <a:endParaRPr lang="zh-CN" altLang="en-US" dirty="0"/>
          </a:p>
        </p:txBody>
      </p:sp>
    </p:spTree>
    <p:extLst>
      <p:ext uri="{BB962C8B-B14F-4D97-AF65-F5344CB8AC3E}">
        <p14:creationId xmlns:p14="http://schemas.microsoft.com/office/powerpoint/2010/main" val="3918060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4880" y="0"/>
            <a:ext cx="7181676" cy="1325563"/>
          </a:xfrm>
        </p:spPr>
        <p:txBody>
          <a:bodyPr/>
          <a:lstStyle/>
          <a:p>
            <a:r>
              <a:rPr lang="en-US" altLang="zh-CN" dirty="0"/>
              <a:t>EDF vs SRSF(C=152)</a:t>
            </a:r>
            <a:endParaRPr lang="zh-CN" altLang="en-US" dirty="0"/>
          </a:p>
        </p:txBody>
      </p:sp>
      <p:pic>
        <p:nvPicPr>
          <p:cNvPr id="5" name="图片 4">
            <a:extLst>
              <a:ext uri="{FF2B5EF4-FFF2-40B4-BE49-F238E27FC236}">
                <a16:creationId xmlns:a16="http://schemas.microsoft.com/office/drawing/2014/main" id="{0B68C759-4E2C-4673-9895-359C27A87EFE}"/>
              </a:ext>
            </a:extLst>
          </p:cNvPr>
          <p:cNvPicPr>
            <a:picLocks noChangeAspect="1"/>
          </p:cNvPicPr>
          <p:nvPr/>
        </p:nvPicPr>
        <p:blipFill>
          <a:blip r:embed="rId2"/>
          <a:stretch>
            <a:fillRect/>
          </a:stretch>
        </p:blipFill>
        <p:spPr>
          <a:xfrm>
            <a:off x="154490" y="1106487"/>
            <a:ext cx="4860716" cy="740777"/>
          </a:xfrm>
          <a:prstGeom prst="rect">
            <a:avLst/>
          </a:prstGeom>
        </p:spPr>
      </p:pic>
      <p:pic>
        <p:nvPicPr>
          <p:cNvPr id="8" name="图片 7">
            <a:extLst>
              <a:ext uri="{FF2B5EF4-FFF2-40B4-BE49-F238E27FC236}">
                <a16:creationId xmlns:a16="http://schemas.microsoft.com/office/drawing/2014/main" id="{1EBE5DEA-7C6C-41BE-91CE-170C61B36853}"/>
              </a:ext>
            </a:extLst>
          </p:cNvPr>
          <p:cNvPicPr>
            <a:picLocks noChangeAspect="1"/>
          </p:cNvPicPr>
          <p:nvPr/>
        </p:nvPicPr>
        <p:blipFill>
          <a:blip r:embed="rId3"/>
          <a:stretch>
            <a:fillRect/>
          </a:stretch>
        </p:blipFill>
        <p:spPr>
          <a:xfrm>
            <a:off x="154490" y="1940271"/>
            <a:ext cx="3700528" cy="829429"/>
          </a:xfrm>
          <a:prstGeom prst="rect">
            <a:avLst/>
          </a:prstGeom>
        </p:spPr>
      </p:pic>
      <p:pic>
        <p:nvPicPr>
          <p:cNvPr id="10" name="图片 9">
            <a:extLst>
              <a:ext uri="{FF2B5EF4-FFF2-40B4-BE49-F238E27FC236}">
                <a16:creationId xmlns:a16="http://schemas.microsoft.com/office/drawing/2014/main" id="{13397084-A497-4140-A58D-263660C8D9AC}"/>
              </a:ext>
            </a:extLst>
          </p:cNvPr>
          <p:cNvPicPr>
            <a:picLocks noChangeAspect="1"/>
          </p:cNvPicPr>
          <p:nvPr/>
        </p:nvPicPr>
        <p:blipFill>
          <a:blip r:embed="rId4"/>
          <a:stretch>
            <a:fillRect/>
          </a:stretch>
        </p:blipFill>
        <p:spPr>
          <a:xfrm>
            <a:off x="137616" y="3893198"/>
            <a:ext cx="4894464" cy="727002"/>
          </a:xfrm>
          <a:prstGeom prst="rect">
            <a:avLst/>
          </a:prstGeom>
        </p:spPr>
      </p:pic>
      <p:pic>
        <p:nvPicPr>
          <p:cNvPr id="12" name="图片 11">
            <a:extLst>
              <a:ext uri="{FF2B5EF4-FFF2-40B4-BE49-F238E27FC236}">
                <a16:creationId xmlns:a16="http://schemas.microsoft.com/office/drawing/2014/main" id="{296C0B2A-8F2D-4AF5-A5F3-FD50FB9FFD38}"/>
              </a:ext>
            </a:extLst>
          </p:cNvPr>
          <p:cNvPicPr>
            <a:picLocks noChangeAspect="1"/>
          </p:cNvPicPr>
          <p:nvPr/>
        </p:nvPicPr>
        <p:blipFill>
          <a:blip r:embed="rId5"/>
          <a:stretch>
            <a:fillRect/>
          </a:stretch>
        </p:blipFill>
        <p:spPr>
          <a:xfrm>
            <a:off x="137616" y="4707579"/>
            <a:ext cx="4256638" cy="954074"/>
          </a:xfrm>
          <a:prstGeom prst="rect">
            <a:avLst/>
          </a:prstGeom>
        </p:spPr>
      </p:pic>
      <p:pic>
        <p:nvPicPr>
          <p:cNvPr id="4" name="图片 3">
            <a:extLst>
              <a:ext uri="{FF2B5EF4-FFF2-40B4-BE49-F238E27FC236}">
                <a16:creationId xmlns:a16="http://schemas.microsoft.com/office/drawing/2014/main" id="{FB5FA826-4D91-480C-BAB2-FDC3B25ED863}"/>
              </a:ext>
            </a:extLst>
          </p:cNvPr>
          <p:cNvPicPr>
            <a:picLocks noChangeAspect="1"/>
          </p:cNvPicPr>
          <p:nvPr/>
        </p:nvPicPr>
        <p:blipFill>
          <a:blip r:embed="rId6"/>
          <a:stretch>
            <a:fillRect/>
          </a:stretch>
        </p:blipFill>
        <p:spPr>
          <a:xfrm>
            <a:off x="137616" y="2862707"/>
            <a:ext cx="2947121" cy="829429"/>
          </a:xfrm>
          <a:prstGeom prst="rect">
            <a:avLst/>
          </a:prstGeom>
        </p:spPr>
      </p:pic>
      <p:pic>
        <p:nvPicPr>
          <p:cNvPr id="8194" name="Picture 2">
            <a:extLst>
              <a:ext uri="{FF2B5EF4-FFF2-40B4-BE49-F238E27FC236}">
                <a16:creationId xmlns:a16="http://schemas.microsoft.com/office/drawing/2014/main" id="{AA39675C-DA7C-4BB4-A3B7-214331F33A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7780" y="176657"/>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E393801-B1F0-45A5-90BF-5268933FC1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5780" y="3065463"/>
            <a:ext cx="37814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E2822AB0-7B9C-4235-A42A-791C0C6F7F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6775" y="3065463"/>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FB07ED18-C88B-4DB9-9556-942E17F077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6256" y="132158"/>
            <a:ext cx="380047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97F0855-48C2-40DA-B508-A83F4D1D127E}"/>
              </a:ext>
            </a:extLst>
          </p:cNvPr>
          <p:cNvPicPr>
            <a:picLocks noChangeAspect="1"/>
          </p:cNvPicPr>
          <p:nvPr/>
        </p:nvPicPr>
        <p:blipFill>
          <a:blip r:embed="rId11"/>
          <a:stretch>
            <a:fillRect/>
          </a:stretch>
        </p:blipFill>
        <p:spPr>
          <a:xfrm>
            <a:off x="154490" y="5751514"/>
            <a:ext cx="3088688" cy="844056"/>
          </a:xfrm>
          <a:prstGeom prst="rect">
            <a:avLst/>
          </a:prstGeom>
        </p:spPr>
      </p:pic>
    </p:spTree>
    <p:extLst>
      <p:ext uri="{BB962C8B-B14F-4D97-AF65-F5344CB8AC3E}">
        <p14:creationId xmlns:p14="http://schemas.microsoft.com/office/powerpoint/2010/main" val="2504328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4880" y="0"/>
            <a:ext cx="7181676" cy="1325563"/>
          </a:xfrm>
        </p:spPr>
        <p:txBody>
          <a:bodyPr/>
          <a:lstStyle/>
          <a:p>
            <a:r>
              <a:rPr lang="en-US" altLang="zh-CN" dirty="0"/>
              <a:t>EDF vs SRSF(C=152)</a:t>
            </a:r>
            <a:endParaRPr lang="zh-CN" altLang="en-US" dirty="0"/>
          </a:p>
        </p:txBody>
      </p:sp>
      <p:pic>
        <p:nvPicPr>
          <p:cNvPr id="12294" name="Picture 6">
            <a:extLst>
              <a:ext uri="{FF2B5EF4-FFF2-40B4-BE49-F238E27FC236}">
                <a16:creationId xmlns:a16="http://schemas.microsoft.com/office/drawing/2014/main" id="{27F9699E-E240-4163-921D-CA6B2284E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481" y="269701"/>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75449130-0ABD-4F54-8ED4-B8F1281E2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4706" y="269701"/>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DF6CC8F1-9E80-423F-9F54-B75A9FB3E1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775" y="3498012"/>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B2959574-E28D-456A-80A4-D5394B11B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4490" y="3498012"/>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9DED0A23-693E-46C9-B78D-03D0C50A3D54}"/>
              </a:ext>
            </a:extLst>
          </p:cNvPr>
          <p:cNvPicPr>
            <a:picLocks noChangeAspect="1"/>
          </p:cNvPicPr>
          <p:nvPr/>
        </p:nvPicPr>
        <p:blipFill>
          <a:blip r:embed="rId6"/>
          <a:stretch>
            <a:fillRect/>
          </a:stretch>
        </p:blipFill>
        <p:spPr>
          <a:xfrm>
            <a:off x="113706" y="1612726"/>
            <a:ext cx="5265083" cy="2263180"/>
          </a:xfrm>
          <a:prstGeom prst="rect">
            <a:avLst/>
          </a:prstGeom>
        </p:spPr>
      </p:pic>
      <p:sp>
        <p:nvSpPr>
          <p:cNvPr id="21" name="文本框 20">
            <a:extLst>
              <a:ext uri="{FF2B5EF4-FFF2-40B4-BE49-F238E27FC236}">
                <a16:creationId xmlns:a16="http://schemas.microsoft.com/office/drawing/2014/main" id="{6900418A-63F2-4803-980C-22D9583F559C}"/>
              </a:ext>
            </a:extLst>
          </p:cNvPr>
          <p:cNvSpPr txBox="1"/>
          <p:nvPr/>
        </p:nvSpPr>
        <p:spPr>
          <a:xfrm>
            <a:off x="1064256" y="1140897"/>
            <a:ext cx="3363985" cy="369332"/>
          </a:xfrm>
          <a:prstGeom prst="rect">
            <a:avLst/>
          </a:prstGeom>
          <a:noFill/>
        </p:spPr>
        <p:txBody>
          <a:bodyPr wrap="square" rtlCol="0">
            <a:spAutoFit/>
          </a:bodyPr>
          <a:lstStyle/>
          <a:p>
            <a:r>
              <a:rPr lang="en-US" altLang="zh-CN" b="1" dirty="0"/>
              <a:t>Delays Distribution</a:t>
            </a:r>
            <a:endParaRPr lang="zh-CN" altLang="en-US" b="1" dirty="0"/>
          </a:p>
        </p:txBody>
      </p:sp>
      <p:sp>
        <p:nvSpPr>
          <p:cNvPr id="10" name="文本框 9">
            <a:extLst>
              <a:ext uri="{FF2B5EF4-FFF2-40B4-BE49-F238E27FC236}">
                <a16:creationId xmlns:a16="http://schemas.microsoft.com/office/drawing/2014/main" id="{84B48287-0368-4CDC-9311-44DBFB191B35}"/>
              </a:ext>
            </a:extLst>
          </p:cNvPr>
          <p:cNvSpPr txBox="1"/>
          <p:nvPr/>
        </p:nvSpPr>
        <p:spPr>
          <a:xfrm>
            <a:off x="113706" y="3852760"/>
            <a:ext cx="4354497" cy="3416320"/>
          </a:xfrm>
          <a:prstGeom prst="rect">
            <a:avLst/>
          </a:prstGeom>
          <a:noFill/>
        </p:spPr>
        <p:txBody>
          <a:bodyPr wrap="square">
            <a:spAutoFit/>
          </a:bodyPr>
          <a:lstStyle/>
          <a:p>
            <a:r>
              <a:rPr lang="en-US" altLang="zh-CN" b="1" dirty="0"/>
              <a:t>SRSF:</a:t>
            </a:r>
          </a:p>
          <a:p>
            <a:r>
              <a:rPr lang="zh-CN" altLang="en-US" dirty="0"/>
              <a:t>function: 5k  99% p delays: 587</a:t>
            </a:r>
          </a:p>
          <a:p>
            <a:r>
              <a:rPr lang="zh-CN" altLang="en-US" dirty="0"/>
              <a:t>function: 40k  99% p delays: 613</a:t>
            </a:r>
          </a:p>
          <a:p>
            <a:r>
              <a:rPr lang="zh-CN" altLang="en-US" dirty="0"/>
              <a:t>function: 105k  99% p delays: 650</a:t>
            </a:r>
          </a:p>
          <a:p>
            <a:r>
              <a:rPr lang="zh-CN" altLang="en-US" dirty="0"/>
              <a:t>function: 305k  99% p delays: 799</a:t>
            </a:r>
            <a:endParaRPr lang="en-US" altLang="zh-CN" dirty="0"/>
          </a:p>
          <a:p>
            <a:r>
              <a:rPr lang="en-US" altLang="zh-CN" b="1" dirty="0"/>
              <a:t>EDF:</a:t>
            </a:r>
          </a:p>
          <a:p>
            <a:r>
              <a:rPr lang="en-US" altLang="zh-CN" dirty="0"/>
              <a:t>function: 5k  99% p delays: 175</a:t>
            </a:r>
          </a:p>
          <a:p>
            <a:r>
              <a:rPr lang="en-US" altLang="zh-CN" dirty="0"/>
              <a:t>function: 40k  99% p delays: 206</a:t>
            </a:r>
          </a:p>
          <a:p>
            <a:r>
              <a:rPr lang="en-US" altLang="zh-CN" dirty="0"/>
              <a:t>function: 105k  99% p delays: 237</a:t>
            </a:r>
          </a:p>
          <a:p>
            <a:r>
              <a:rPr lang="en-US" altLang="zh-CN" dirty="0"/>
              <a:t>function: 305k  99% p delays: 340</a:t>
            </a:r>
          </a:p>
          <a:p>
            <a:endParaRPr lang="en-US" altLang="zh-CN" dirty="0"/>
          </a:p>
          <a:p>
            <a:endParaRPr lang="zh-CN" altLang="en-US" dirty="0"/>
          </a:p>
        </p:txBody>
      </p:sp>
    </p:spTree>
    <p:extLst>
      <p:ext uri="{BB962C8B-B14F-4D97-AF65-F5344CB8AC3E}">
        <p14:creationId xmlns:p14="http://schemas.microsoft.com/office/powerpoint/2010/main" val="406219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0" y="117931"/>
            <a:ext cx="7181676" cy="654341"/>
          </a:xfrm>
        </p:spPr>
        <p:txBody>
          <a:bodyPr>
            <a:normAutofit fontScale="90000"/>
          </a:bodyPr>
          <a:lstStyle/>
          <a:p>
            <a:r>
              <a:rPr lang="en-US" altLang="zh-CN" dirty="0"/>
              <a:t>Requests Distribution</a:t>
            </a:r>
            <a:endParaRPr lang="zh-CN" altLang="en-US" dirty="0"/>
          </a:p>
        </p:txBody>
      </p:sp>
      <p:pic>
        <p:nvPicPr>
          <p:cNvPr id="6" name="图片 5">
            <a:extLst>
              <a:ext uri="{FF2B5EF4-FFF2-40B4-BE49-F238E27FC236}">
                <a16:creationId xmlns:a16="http://schemas.microsoft.com/office/drawing/2014/main" id="{CF456CCE-3F54-40DF-A697-4DA8DB963E88}"/>
              </a:ext>
            </a:extLst>
          </p:cNvPr>
          <p:cNvPicPr>
            <a:picLocks noChangeAspect="1"/>
          </p:cNvPicPr>
          <p:nvPr/>
        </p:nvPicPr>
        <p:blipFill>
          <a:blip r:embed="rId2"/>
          <a:stretch>
            <a:fillRect/>
          </a:stretch>
        </p:blipFill>
        <p:spPr>
          <a:xfrm>
            <a:off x="1627294" y="909658"/>
            <a:ext cx="2716976" cy="2810307"/>
          </a:xfrm>
          <a:prstGeom prst="rect">
            <a:avLst/>
          </a:prstGeom>
        </p:spPr>
      </p:pic>
      <p:pic>
        <p:nvPicPr>
          <p:cNvPr id="11" name="图片 10">
            <a:extLst>
              <a:ext uri="{FF2B5EF4-FFF2-40B4-BE49-F238E27FC236}">
                <a16:creationId xmlns:a16="http://schemas.microsoft.com/office/drawing/2014/main" id="{1D863508-C993-4CA8-834B-A3DA620C9EE7}"/>
              </a:ext>
            </a:extLst>
          </p:cNvPr>
          <p:cNvPicPr>
            <a:picLocks noChangeAspect="1"/>
          </p:cNvPicPr>
          <p:nvPr/>
        </p:nvPicPr>
        <p:blipFill>
          <a:blip r:embed="rId3"/>
          <a:stretch>
            <a:fillRect/>
          </a:stretch>
        </p:blipFill>
        <p:spPr>
          <a:xfrm>
            <a:off x="5613304" y="785062"/>
            <a:ext cx="2750520" cy="2960483"/>
          </a:xfrm>
          <a:prstGeom prst="rect">
            <a:avLst/>
          </a:prstGeom>
        </p:spPr>
      </p:pic>
      <p:pic>
        <p:nvPicPr>
          <p:cNvPr id="14" name="图片 13">
            <a:extLst>
              <a:ext uri="{FF2B5EF4-FFF2-40B4-BE49-F238E27FC236}">
                <a16:creationId xmlns:a16="http://schemas.microsoft.com/office/drawing/2014/main" id="{0ACF9804-55EB-472E-9854-8DE668C031BB}"/>
              </a:ext>
            </a:extLst>
          </p:cNvPr>
          <p:cNvPicPr>
            <a:picLocks noChangeAspect="1"/>
          </p:cNvPicPr>
          <p:nvPr/>
        </p:nvPicPr>
        <p:blipFill>
          <a:blip r:embed="rId4"/>
          <a:stretch>
            <a:fillRect/>
          </a:stretch>
        </p:blipFill>
        <p:spPr>
          <a:xfrm>
            <a:off x="1627293" y="3745545"/>
            <a:ext cx="2716977" cy="2873125"/>
          </a:xfrm>
          <a:prstGeom prst="rect">
            <a:avLst/>
          </a:prstGeom>
        </p:spPr>
      </p:pic>
      <p:pic>
        <p:nvPicPr>
          <p:cNvPr id="16" name="图片 15">
            <a:extLst>
              <a:ext uri="{FF2B5EF4-FFF2-40B4-BE49-F238E27FC236}">
                <a16:creationId xmlns:a16="http://schemas.microsoft.com/office/drawing/2014/main" id="{E1BA199E-1EA5-4CF5-831A-7043C9D7D9E3}"/>
              </a:ext>
            </a:extLst>
          </p:cNvPr>
          <p:cNvPicPr>
            <a:picLocks noChangeAspect="1"/>
          </p:cNvPicPr>
          <p:nvPr/>
        </p:nvPicPr>
        <p:blipFill>
          <a:blip r:embed="rId5"/>
          <a:stretch>
            <a:fillRect/>
          </a:stretch>
        </p:blipFill>
        <p:spPr>
          <a:xfrm>
            <a:off x="5616072" y="3719965"/>
            <a:ext cx="2747752" cy="2873125"/>
          </a:xfrm>
          <a:prstGeom prst="rect">
            <a:avLst/>
          </a:prstGeom>
        </p:spPr>
      </p:pic>
      <p:sp>
        <p:nvSpPr>
          <p:cNvPr id="17" name="矩形: 圆角 16">
            <a:extLst>
              <a:ext uri="{FF2B5EF4-FFF2-40B4-BE49-F238E27FC236}">
                <a16:creationId xmlns:a16="http://schemas.microsoft.com/office/drawing/2014/main" id="{50369BF5-1833-4664-9D37-AD714DFC7F33}"/>
              </a:ext>
            </a:extLst>
          </p:cNvPr>
          <p:cNvSpPr/>
          <p:nvPr/>
        </p:nvSpPr>
        <p:spPr>
          <a:xfrm>
            <a:off x="5511567" y="5545123"/>
            <a:ext cx="3137483" cy="1194946"/>
          </a:xfrm>
          <a:prstGeom prst="roundRect">
            <a:avLst/>
          </a:prstGeom>
          <a:solidFill>
            <a:srgbClr val="FF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010A7799-3D33-4631-BC92-795EB4956C25}"/>
              </a:ext>
            </a:extLst>
          </p:cNvPr>
          <p:cNvSpPr/>
          <p:nvPr/>
        </p:nvSpPr>
        <p:spPr>
          <a:xfrm>
            <a:off x="1206787" y="2736114"/>
            <a:ext cx="3137483" cy="1194946"/>
          </a:xfrm>
          <a:prstGeom prst="roundRect">
            <a:avLst/>
          </a:prstGeom>
          <a:solidFill>
            <a:srgbClr val="FF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037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DB822-463F-4E76-ABE1-E1C818492150}"/>
              </a:ext>
            </a:extLst>
          </p:cNvPr>
          <p:cNvSpPr>
            <a:spLocks noGrp="1"/>
          </p:cNvSpPr>
          <p:nvPr>
            <p:ph type="title"/>
          </p:nvPr>
        </p:nvSpPr>
        <p:spPr>
          <a:xfrm>
            <a:off x="2178485" y="2766218"/>
            <a:ext cx="6852781" cy="1325563"/>
          </a:xfrm>
        </p:spPr>
        <p:txBody>
          <a:bodyPr/>
          <a:lstStyle/>
          <a:p>
            <a:r>
              <a:rPr lang="en-US" altLang="zh-CN" dirty="0"/>
              <a:t>Sledge Meeting 11/2/2021</a:t>
            </a:r>
            <a:endParaRPr lang="zh-CN" altLang="en-US" dirty="0"/>
          </a:p>
        </p:txBody>
      </p:sp>
    </p:spTree>
    <p:extLst>
      <p:ext uri="{BB962C8B-B14F-4D97-AF65-F5344CB8AC3E}">
        <p14:creationId xmlns:p14="http://schemas.microsoft.com/office/powerpoint/2010/main" val="167970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28E6B-97D8-4D60-B8DC-E43FA8D6255A}"/>
              </a:ext>
            </a:extLst>
          </p:cNvPr>
          <p:cNvSpPr>
            <a:spLocks noGrp="1"/>
          </p:cNvSpPr>
          <p:nvPr>
            <p:ph type="title"/>
          </p:nvPr>
        </p:nvSpPr>
        <p:spPr/>
        <p:txBody>
          <a:bodyPr/>
          <a:lstStyle/>
          <a:p>
            <a:r>
              <a:rPr lang="en-US" altLang="zh-CN" dirty="0"/>
              <a:t>Execution Time With Single Function</a:t>
            </a:r>
            <a:endParaRPr lang="zh-CN" altLang="en-US" dirty="0"/>
          </a:p>
        </p:txBody>
      </p:sp>
      <p:pic>
        <p:nvPicPr>
          <p:cNvPr id="5" name="图片 4">
            <a:extLst>
              <a:ext uri="{FF2B5EF4-FFF2-40B4-BE49-F238E27FC236}">
                <a16:creationId xmlns:a16="http://schemas.microsoft.com/office/drawing/2014/main" id="{6EFB48DF-E68A-4A1A-81F7-28D419006681}"/>
              </a:ext>
            </a:extLst>
          </p:cNvPr>
          <p:cNvPicPr>
            <a:picLocks noChangeAspect="1"/>
          </p:cNvPicPr>
          <p:nvPr/>
        </p:nvPicPr>
        <p:blipFill>
          <a:blip r:embed="rId2"/>
          <a:stretch>
            <a:fillRect/>
          </a:stretch>
        </p:blipFill>
        <p:spPr>
          <a:xfrm>
            <a:off x="1209958" y="2865789"/>
            <a:ext cx="9346200" cy="3627086"/>
          </a:xfrm>
          <a:prstGeom prst="rect">
            <a:avLst/>
          </a:prstGeom>
        </p:spPr>
      </p:pic>
      <p:sp>
        <p:nvSpPr>
          <p:cNvPr id="6" name="文本框 5">
            <a:extLst>
              <a:ext uri="{FF2B5EF4-FFF2-40B4-BE49-F238E27FC236}">
                <a16:creationId xmlns:a16="http://schemas.microsoft.com/office/drawing/2014/main" id="{136A0CB5-CA77-4AAB-AA1D-51B9CBEE7E2D}"/>
              </a:ext>
            </a:extLst>
          </p:cNvPr>
          <p:cNvSpPr txBox="1"/>
          <p:nvPr/>
        </p:nvSpPr>
        <p:spPr>
          <a:xfrm>
            <a:off x="1315233" y="1296129"/>
            <a:ext cx="7526764" cy="1631216"/>
          </a:xfrm>
          <a:prstGeom prst="rect">
            <a:avLst/>
          </a:prstGeom>
          <a:noFill/>
        </p:spPr>
        <p:txBody>
          <a:bodyPr wrap="square" rtlCol="0">
            <a:spAutoFit/>
          </a:bodyPr>
          <a:lstStyle/>
          <a:p>
            <a:pPr marL="457200" indent="-457200">
              <a:buFont typeface="Arial" panose="020B0604020202020204" pitchFamily="34" charset="0"/>
              <a:buChar char="•"/>
            </a:pPr>
            <a:r>
              <a:rPr lang="en-US" altLang="zh-CN" sz="2000" dirty="0"/>
              <a:t>System has 32 CPU cores</a:t>
            </a:r>
          </a:p>
          <a:p>
            <a:pPr marL="457200" indent="-457200">
              <a:buFont typeface="Arial" panose="020B0604020202020204" pitchFamily="34" charset="0"/>
              <a:buChar char="•"/>
            </a:pPr>
            <a:r>
              <a:rPr lang="en-US" altLang="zh-CN" sz="2000" dirty="0"/>
              <a:t>CPU 0 is “idle” for OS processes, CPU 1 is for Sledge main thread and listening thread.</a:t>
            </a:r>
          </a:p>
          <a:p>
            <a:pPr marL="457200" indent="-457200">
              <a:buFont typeface="Arial" panose="020B0604020202020204" pitchFamily="34" charset="0"/>
              <a:buChar char="•"/>
            </a:pPr>
            <a:r>
              <a:rPr lang="en-US" altLang="zh-CN" sz="2000" dirty="0"/>
              <a:t>CPU=28 means start 28 worker threads and let 2 </a:t>
            </a:r>
            <a:r>
              <a:rPr lang="en-US" altLang="zh-CN" sz="2000" dirty="0" err="1"/>
              <a:t>cpu</a:t>
            </a:r>
            <a:r>
              <a:rPr lang="en-US" altLang="zh-CN" sz="2000" dirty="0"/>
              <a:t> cores “idle”</a:t>
            </a:r>
            <a:endParaRPr lang="zh-CN" altLang="en-US" sz="2000" dirty="0"/>
          </a:p>
        </p:txBody>
      </p:sp>
    </p:spTree>
    <p:extLst>
      <p:ext uri="{BB962C8B-B14F-4D97-AF65-F5344CB8AC3E}">
        <p14:creationId xmlns:p14="http://schemas.microsoft.com/office/powerpoint/2010/main" val="3258643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28E6B-97D8-4D60-B8DC-E43FA8D6255A}"/>
              </a:ext>
            </a:extLst>
          </p:cNvPr>
          <p:cNvSpPr>
            <a:spLocks noGrp="1"/>
          </p:cNvSpPr>
          <p:nvPr>
            <p:ph type="title"/>
          </p:nvPr>
        </p:nvSpPr>
        <p:spPr/>
        <p:txBody>
          <a:bodyPr/>
          <a:lstStyle/>
          <a:p>
            <a:r>
              <a:rPr lang="en-US" altLang="zh-CN" dirty="0"/>
              <a:t>Execution Time With Single Function</a:t>
            </a:r>
            <a:endParaRPr lang="zh-CN" altLang="en-US" dirty="0"/>
          </a:p>
        </p:txBody>
      </p:sp>
      <p:sp>
        <p:nvSpPr>
          <p:cNvPr id="6" name="文本框 5">
            <a:extLst>
              <a:ext uri="{FF2B5EF4-FFF2-40B4-BE49-F238E27FC236}">
                <a16:creationId xmlns:a16="http://schemas.microsoft.com/office/drawing/2014/main" id="{136A0CB5-CA77-4AAB-AA1D-51B9CBEE7E2D}"/>
              </a:ext>
            </a:extLst>
          </p:cNvPr>
          <p:cNvSpPr txBox="1"/>
          <p:nvPr/>
        </p:nvSpPr>
        <p:spPr>
          <a:xfrm>
            <a:off x="1315233" y="1296129"/>
            <a:ext cx="7526764" cy="1631216"/>
          </a:xfrm>
          <a:prstGeom prst="rect">
            <a:avLst/>
          </a:prstGeom>
          <a:noFill/>
        </p:spPr>
        <p:txBody>
          <a:bodyPr wrap="square" rtlCol="0">
            <a:spAutoFit/>
          </a:bodyPr>
          <a:lstStyle/>
          <a:p>
            <a:pPr marL="457200" indent="-457200">
              <a:buFont typeface="Arial" panose="020B0604020202020204" pitchFamily="34" charset="0"/>
              <a:buChar char="•"/>
            </a:pPr>
            <a:r>
              <a:rPr lang="en-US" altLang="zh-CN" sz="2000" dirty="0"/>
              <a:t>System has 32 CPU cores</a:t>
            </a:r>
          </a:p>
          <a:p>
            <a:pPr marL="457200" indent="-457200">
              <a:buFont typeface="Arial" panose="020B0604020202020204" pitchFamily="34" charset="0"/>
              <a:buChar char="•"/>
            </a:pPr>
            <a:r>
              <a:rPr lang="en-US" altLang="zh-CN" sz="2000" dirty="0"/>
              <a:t>CPU 0 is “idle” for OS processes, CPU 1 is for Sledge main thread and listening thread.</a:t>
            </a:r>
          </a:p>
          <a:p>
            <a:pPr marL="457200" indent="-457200">
              <a:buFont typeface="Arial" panose="020B0604020202020204" pitchFamily="34" charset="0"/>
              <a:buChar char="•"/>
            </a:pPr>
            <a:r>
              <a:rPr lang="en-US" altLang="zh-CN" sz="2000" dirty="0"/>
              <a:t>CPU=28 means start 28 worker threads and let 2 </a:t>
            </a:r>
            <a:r>
              <a:rPr lang="en-US" altLang="zh-CN" sz="2000" dirty="0" err="1"/>
              <a:t>cpu</a:t>
            </a:r>
            <a:r>
              <a:rPr lang="en-US" altLang="zh-CN" sz="2000" dirty="0"/>
              <a:t> cores “idle”</a:t>
            </a:r>
            <a:endParaRPr lang="zh-CN" altLang="en-US" sz="2000" dirty="0"/>
          </a:p>
        </p:txBody>
      </p:sp>
      <p:pic>
        <p:nvPicPr>
          <p:cNvPr id="4" name="图片 3">
            <a:extLst>
              <a:ext uri="{FF2B5EF4-FFF2-40B4-BE49-F238E27FC236}">
                <a16:creationId xmlns:a16="http://schemas.microsoft.com/office/drawing/2014/main" id="{7CD0337E-F7FC-4F3B-9F42-AB65CD9ABD02}"/>
              </a:ext>
            </a:extLst>
          </p:cNvPr>
          <p:cNvPicPr>
            <a:picLocks noChangeAspect="1"/>
          </p:cNvPicPr>
          <p:nvPr/>
        </p:nvPicPr>
        <p:blipFill>
          <a:blip r:embed="rId2"/>
          <a:stretch>
            <a:fillRect/>
          </a:stretch>
        </p:blipFill>
        <p:spPr>
          <a:xfrm>
            <a:off x="2275111" y="3115048"/>
            <a:ext cx="6225809" cy="1631216"/>
          </a:xfrm>
          <a:prstGeom prst="rect">
            <a:avLst/>
          </a:prstGeom>
        </p:spPr>
      </p:pic>
    </p:spTree>
    <p:extLst>
      <p:ext uri="{BB962C8B-B14F-4D97-AF65-F5344CB8AC3E}">
        <p14:creationId xmlns:p14="http://schemas.microsoft.com/office/powerpoint/2010/main" val="2298060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7286887" y="492678"/>
            <a:ext cx="4818427" cy="813732"/>
          </a:xfrm>
        </p:spPr>
        <p:txBody>
          <a:bodyPr>
            <a:normAutofit/>
          </a:bodyPr>
          <a:lstStyle/>
          <a:p>
            <a:r>
              <a:rPr lang="en-US" altLang="zh-CN" sz="2400" b="1" dirty="0"/>
              <a:t>Single Request  - Single Function (</a:t>
            </a:r>
            <a:r>
              <a:rPr lang="en-US" altLang="zh-CN" sz="2400" b="1" dirty="0" err="1"/>
              <a:t>img</a:t>
            </a:r>
            <a:r>
              <a:rPr lang="en-US" altLang="zh-CN" sz="2400" b="1" dirty="0"/>
              <a:t> Resize)</a:t>
            </a:r>
            <a:endParaRPr lang="zh-CN" altLang="en-US" sz="2400" b="1" dirty="0"/>
          </a:p>
        </p:txBody>
      </p:sp>
      <p:sp>
        <p:nvSpPr>
          <p:cNvPr id="24" name="标题 1">
            <a:extLst>
              <a:ext uri="{FF2B5EF4-FFF2-40B4-BE49-F238E27FC236}">
                <a16:creationId xmlns:a16="http://schemas.microsoft.com/office/drawing/2014/main" id="{B36834C6-FBD6-4B4F-9A63-78E561EE4D70}"/>
              </a:ext>
            </a:extLst>
          </p:cNvPr>
          <p:cNvSpPr txBox="1">
            <a:spLocks/>
          </p:cNvSpPr>
          <p:nvPr/>
        </p:nvSpPr>
        <p:spPr>
          <a:xfrm>
            <a:off x="568703" y="563461"/>
            <a:ext cx="4440923" cy="8137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Single Request  - Chain Function</a:t>
            </a:r>
            <a:endParaRPr lang="zh-CN" altLang="en-US" sz="2400" b="1" dirty="0"/>
          </a:p>
        </p:txBody>
      </p:sp>
      <p:pic>
        <p:nvPicPr>
          <p:cNvPr id="4" name="图片 3">
            <a:extLst>
              <a:ext uri="{FF2B5EF4-FFF2-40B4-BE49-F238E27FC236}">
                <a16:creationId xmlns:a16="http://schemas.microsoft.com/office/drawing/2014/main" id="{FD22ABEA-C191-4934-912D-D6293185E9E0}"/>
              </a:ext>
            </a:extLst>
          </p:cNvPr>
          <p:cNvPicPr>
            <a:picLocks noChangeAspect="1"/>
          </p:cNvPicPr>
          <p:nvPr/>
        </p:nvPicPr>
        <p:blipFill>
          <a:blip r:embed="rId2"/>
          <a:stretch>
            <a:fillRect/>
          </a:stretch>
        </p:blipFill>
        <p:spPr>
          <a:xfrm>
            <a:off x="245156" y="1731191"/>
            <a:ext cx="3088897" cy="4745361"/>
          </a:xfrm>
          <a:prstGeom prst="rect">
            <a:avLst/>
          </a:prstGeom>
        </p:spPr>
      </p:pic>
      <p:sp>
        <p:nvSpPr>
          <p:cNvPr id="5" name="文本框 4">
            <a:extLst>
              <a:ext uri="{FF2B5EF4-FFF2-40B4-BE49-F238E27FC236}">
                <a16:creationId xmlns:a16="http://schemas.microsoft.com/office/drawing/2014/main" id="{A936CAC6-3FC8-4674-90BE-3DE8B2D607F3}"/>
              </a:ext>
            </a:extLst>
          </p:cNvPr>
          <p:cNvSpPr txBox="1"/>
          <p:nvPr/>
        </p:nvSpPr>
        <p:spPr>
          <a:xfrm>
            <a:off x="1378543" y="1324838"/>
            <a:ext cx="822121" cy="369332"/>
          </a:xfrm>
          <a:prstGeom prst="rect">
            <a:avLst/>
          </a:prstGeom>
          <a:noFill/>
        </p:spPr>
        <p:txBody>
          <a:bodyPr wrap="square" rtlCol="0">
            <a:spAutoFit/>
          </a:bodyPr>
          <a:lstStyle/>
          <a:p>
            <a:r>
              <a:rPr lang="en-US" altLang="zh-CN" b="1" dirty="0"/>
              <a:t>EDF</a:t>
            </a:r>
            <a:endParaRPr lang="zh-CN" altLang="en-US" b="1" dirty="0"/>
          </a:p>
        </p:txBody>
      </p:sp>
      <p:pic>
        <p:nvPicPr>
          <p:cNvPr id="7" name="图片 6">
            <a:extLst>
              <a:ext uri="{FF2B5EF4-FFF2-40B4-BE49-F238E27FC236}">
                <a16:creationId xmlns:a16="http://schemas.microsoft.com/office/drawing/2014/main" id="{D54814FB-D963-4274-AE37-9CAA2AD381BD}"/>
              </a:ext>
            </a:extLst>
          </p:cNvPr>
          <p:cNvPicPr>
            <a:picLocks noChangeAspect="1"/>
          </p:cNvPicPr>
          <p:nvPr/>
        </p:nvPicPr>
        <p:blipFill>
          <a:blip r:embed="rId3"/>
          <a:stretch>
            <a:fillRect/>
          </a:stretch>
        </p:blipFill>
        <p:spPr>
          <a:xfrm>
            <a:off x="3376970" y="1771490"/>
            <a:ext cx="3047196" cy="4664761"/>
          </a:xfrm>
          <a:prstGeom prst="rect">
            <a:avLst/>
          </a:prstGeom>
        </p:spPr>
      </p:pic>
      <p:sp>
        <p:nvSpPr>
          <p:cNvPr id="14" name="文本框 13">
            <a:extLst>
              <a:ext uri="{FF2B5EF4-FFF2-40B4-BE49-F238E27FC236}">
                <a16:creationId xmlns:a16="http://schemas.microsoft.com/office/drawing/2014/main" id="{AA8D6C7C-9EBC-46CE-B4BB-7CAFFC6855DB}"/>
              </a:ext>
            </a:extLst>
          </p:cNvPr>
          <p:cNvSpPr txBox="1"/>
          <p:nvPr/>
        </p:nvSpPr>
        <p:spPr>
          <a:xfrm>
            <a:off x="4598565" y="1306410"/>
            <a:ext cx="822121" cy="369332"/>
          </a:xfrm>
          <a:prstGeom prst="rect">
            <a:avLst/>
          </a:prstGeom>
          <a:noFill/>
        </p:spPr>
        <p:txBody>
          <a:bodyPr wrap="square" rtlCol="0">
            <a:spAutoFit/>
          </a:bodyPr>
          <a:lstStyle/>
          <a:p>
            <a:r>
              <a:rPr lang="en-US" altLang="zh-CN" b="1" dirty="0"/>
              <a:t>SRSF</a:t>
            </a:r>
            <a:endParaRPr lang="zh-CN" altLang="en-US" b="1" dirty="0"/>
          </a:p>
        </p:txBody>
      </p:sp>
      <p:pic>
        <p:nvPicPr>
          <p:cNvPr id="9" name="图片 8">
            <a:extLst>
              <a:ext uri="{FF2B5EF4-FFF2-40B4-BE49-F238E27FC236}">
                <a16:creationId xmlns:a16="http://schemas.microsoft.com/office/drawing/2014/main" id="{EE9D1E73-FFBB-463C-8ABD-EDABD75B4BDB}"/>
              </a:ext>
            </a:extLst>
          </p:cNvPr>
          <p:cNvPicPr>
            <a:picLocks noChangeAspect="1"/>
          </p:cNvPicPr>
          <p:nvPr/>
        </p:nvPicPr>
        <p:blipFill>
          <a:blip r:embed="rId4"/>
          <a:stretch>
            <a:fillRect/>
          </a:stretch>
        </p:blipFill>
        <p:spPr>
          <a:xfrm>
            <a:off x="7528312" y="1594479"/>
            <a:ext cx="3844471" cy="2984293"/>
          </a:xfrm>
          <a:prstGeom prst="rect">
            <a:avLst/>
          </a:prstGeom>
        </p:spPr>
      </p:pic>
    </p:spTree>
    <p:extLst>
      <p:ext uri="{BB962C8B-B14F-4D97-AF65-F5344CB8AC3E}">
        <p14:creationId xmlns:p14="http://schemas.microsoft.com/office/powerpoint/2010/main" val="2261008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E7882-A90F-49FD-B41C-0D3E8A0FA272}"/>
              </a:ext>
            </a:extLst>
          </p:cNvPr>
          <p:cNvSpPr>
            <a:spLocks noGrp="1"/>
          </p:cNvSpPr>
          <p:nvPr>
            <p:ph type="title"/>
          </p:nvPr>
        </p:nvSpPr>
        <p:spPr>
          <a:xfrm>
            <a:off x="511728" y="365125"/>
            <a:ext cx="10842072" cy="1325563"/>
          </a:xfrm>
        </p:spPr>
        <p:txBody>
          <a:bodyPr>
            <a:normAutofit fontScale="90000"/>
          </a:bodyPr>
          <a:lstStyle/>
          <a:p>
            <a:r>
              <a:rPr lang="en-US" altLang="zh-CN" dirty="0"/>
              <a:t>Single Function Execution Time(from a decision of running a sandbox has been made to the http response been sent out)</a:t>
            </a:r>
            <a:endParaRPr lang="zh-CN" altLang="en-US" dirty="0"/>
          </a:p>
        </p:txBody>
      </p:sp>
      <p:sp>
        <p:nvSpPr>
          <p:cNvPr id="3" name="内容占位符 2">
            <a:extLst>
              <a:ext uri="{FF2B5EF4-FFF2-40B4-BE49-F238E27FC236}">
                <a16:creationId xmlns:a16="http://schemas.microsoft.com/office/drawing/2014/main" id="{1F6061B0-3F77-4C06-9C0E-7DC0664E170B}"/>
              </a:ext>
            </a:extLst>
          </p:cNvPr>
          <p:cNvSpPr>
            <a:spLocks noGrp="1"/>
          </p:cNvSpPr>
          <p:nvPr>
            <p:ph idx="1"/>
          </p:nvPr>
        </p:nvSpPr>
        <p:spPr>
          <a:xfrm>
            <a:off x="603308" y="2270242"/>
            <a:ext cx="10515600" cy="4351338"/>
          </a:xfrm>
        </p:spPr>
        <p:txBody>
          <a:bodyPr>
            <a:normAutofit lnSpcReduction="10000"/>
          </a:bodyPr>
          <a:lstStyle/>
          <a:p>
            <a:pPr marL="514350" indent="-514350">
              <a:buFont typeface="+mj-lt"/>
              <a:buAutoNum type="arabicPeriod"/>
            </a:pPr>
            <a:r>
              <a:rPr lang="en-US" altLang="zh-CN" dirty="0"/>
              <a:t>Non-blocking read data from network (if blocked, blocking time will be subtracted from execution time)</a:t>
            </a:r>
          </a:p>
          <a:p>
            <a:pPr marL="514350" indent="-514350">
              <a:buFont typeface="+mj-lt"/>
              <a:buAutoNum type="arabicPeriod"/>
            </a:pPr>
            <a:r>
              <a:rPr lang="en-US" altLang="zh-CN" dirty="0"/>
              <a:t>Calling two </a:t>
            </a:r>
            <a:r>
              <a:rPr lang="en-US" altLang="zh-CN" dirty="0" err="1"/>
              <a:t>wasm</a:t>
            </a:r>
            <a:r>
              <a:rPr lang="en-US" altLang="zh-CN" dirty="0"/>
              <a:t> </a:t>
            </a:r>
            <a:r>
              <a:rPr lang="en-US" altLang="zh-CN" dirty="0" err="1"/>
              <a:t>apis</a:t>
            </a:r>
            <a:r>
              <a:rPr lang="en-US" altLang="zh-CN" dirty="0"/>
              <a:t> (</a:t>
            </a:r>
            <a:r>
              <a:rPr lang="en-US" altLang="zh-CN" b="1" dirty="0" err="1"/>
              <a:t>populate_globals</a:t>
            </a:r>
            <a:r>
              <a:rPr lang="en-US" altLang="zh-CN" b="1" dirty="0"/>
              <a:t> </a:t>
            </a:r>
            <a:r>
              <a:rPr lang="en-US" altLang="zh-CN" dirty="0"/>
              <a:t>and </a:t>
            </a:r>
            <a:r>
              <a:rPr lang="en-US" altLang="zh-CN" b="1" dirty="0" err="1"/>
              <a:t>populate_memory</a:t>
            </a:r>
            <a:r>
              <a:rPr lang="en-US" altLang="zh-CN" dirty="0"/>
              <a:t>)</a:t>
            </a:r>
          </a:p>
          <a:p>
            <a:pPr marL="514350" indent="-514350">
              <a:buFont typeface="+mj-lt"/>
              <a:buAutoNum type="arabicPeriod"/>
            </a:pPr>
            <a:r>
              <a:rPr lang="en-US" altLang="zh-CN" dirty="0"/>
              <a:t>Execute function code</a:t>
            </a:r>
          </a:p>
          <a:p>
            <a:pPr marL="514350" indent="-514350">
              <a:buFont typeface="+mj-lt"/>
              <a:buAutoNum type="arabicPeriod"/>
            </a:pPr>
            <a:r>
              <a:rPr lang="en-US" altLang="zh-CN" dirty="0"/>
              <a:t>Non-blocking write data to the client( if blocked, blocking time will be subtracted from execution time)</a:t>
            </a:r>
          </a:p>
          <a:p>
            <a:pPr marL="0" indent="0">
              <a:buNone/>
            </a:pPr>
            <a:r>
              <a:rPr lang="en-US" altLang="zh-CN" dirty="0"/>
              <a:t>If preemption happened in 3 (couldn’t be in 1,2,4 because these steps are </a:t>
            </a:r>
            <a:r>
              <a:rPr lang="en-US" altLang="zh-CN" dirty="0" err="1"/>
              <a:t>nonpreemptible</a:t>
            </a:r>
            <a:r>
              <a:rPr lang="en-US" altLang="zh-CN" dirty="0"/>
              <a:t>), preemption time will be subtracted from execution time)</a:t>
            </a:r>
            <a:endParaRPr lang="zh-CN" altLang="en-US" dirty="0"/>
          </a:p>
        </p:txBody>
      </p:sp>
    </p:spTree>
    <p:extLst>
      <p:ext uri="{BB962C8B-B14F-4D97-AF65-F5344CB8AC3E}">
        <p14:creationId xmlns:p14="http://schemas.microsoft.com/office/powerpoint/2010/main" val="3063822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10C0E-8441-4C3D-838E-DBD3A848CD23}"/>
              </a:ext>
            </a:extLst>
          </p:cNvPr>
          <p:cNvSpPr>
            <a:spLocks noGrp="1"/>
          </p:cNvSpPr>
          <p:nvPr>
            <p:ph type="title"/>
          </p:nvPr>
        </p:nvSpPr>
        <p:spPr/>
        <p:txBody>
          <a:bodyPr/>
          <a:lstStyle/>
          <a:p>
            <a:r>
              <a:rPr lang="en-US" altLang="zh-CN" dirty="0"/>
              <a:t>Execution Time Breakdown(30 Worker threads, concurrency 1 and 40)</a:t>
            </a:r>
            <a:endParaRPr lang="zh-CN" altLang="en-US" dirty="0"/>
          </a:p>
        </p:txBody>
      </p:sp>
      <p:pic>
        <p:nvPicPr>
          <p:cNvPr id="7" name="图片 6">
            <a:extLst>
              <a:ext uri="{FF2B5EF4-FFF2-40B4-BE49-F238E27FC236}">
                <a16:creationId xmlns:a16="http://schemas.microsoft.com/office/drawing/2014/main" id="{5DC25D6B-53CC-4432-8F54-B11D2787DB15}"/>
              </a:ext>
            </a:extLst>
          </p:cNvPr>
          <p:cNvPicPr>
            <a:picLocks noChangeAspect="1"/>
          </p:cNvPicPr>
          <p:nvPr/>
        </p:nvPicPr>
        <p:blipFill>
          <a:blip r:embed="rId2"/>
          <a:stretch>
            <a:fillRect/>
          </a:stretch>
        </p:blipFill>
        <p:spPr>
          <a:xfrm>
            <a:off x="1095656" y="2946670"/>
            <a:ext cx="9273179" cy="964659"/>
          </a:xfrm>
          <a:prstGeom prst="rect">
            <a:avLst/>
          </a:prstGeom>
        </p:spPr>
      </p:pic>
    </p:spTree>
    <p:extLst>
      <p:ext uri="{BB962C8B-B14F-4D97-AF65-F5344CB8AC3E}">
        <p14:creationId xmlns:p14="http://schemas.microsoft.com/office/powerpoint/2010/main" val="1562880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A05CD-4CB7-4D3D-8104-D690DEB103B2}"/>
              </a:ext>
            </a:extLst>
          </p:cNvPr>
          <p:cNvSpPr>
            <a:spLocks noGrp="1"/>
          </p:cNvSpPr>
          <p:nvPr>
            <p:ph type="title"/>
          </p:nvPr>
        </p:nvSpPr>
        <p:spPr>
          <a:xfrm>
            <a:off x="838200" y="99925"/>
            <a:ext cx="10515600" cy="1325563"/>
          </a:xfrm>
        </p:spPr>
        <p:txBody>
          <a:bodyPr/>
          <a:lstStyle/>
          <a:p>
            <a:r>
              <a:rPr lang="en-US" altLang="zh-CN" dirty="0"/>
              <a:t>Linux Total threads</a:t>
            </a:r>
            <a:endParaRPr lang="zh-CN" altLang="en-US" dirty="0"/>
          </a:p>
        </p:txBody>
      </p:sp>
      <p:pic>
        <p:nvPicPr>
          <p:cNvPr id="5" name="图片 4">
            <a:extLst>
              <a:ext uri="{FF2B5EF4-FFF2-40B4-BE49-F238E27FC236}">
                <a16:creationId xmlns:a16="http://schemas.microsoft.com/office/drawing/2014/main" id="{A9372013-82DE-4349-BE5E-D4A660BEA1AF}"/>
              </a:ext>
            </a:extLst>
          </p:cNvPr>
          <p:cNvPicPr>
            <a:picLocks noChangeAspect="1"/>
          </p:cNvPicPr>
          <p:nvPr/>
        </p:nvPicPr>
        <p:blipFill>
          <a:blip r:embed="rId2"/>
          <a:stretch>
            <a:fillRect/>
          </a:stretch>
        </p:blipFill>
        <p:spPr>
          <a:xfrm>
            <a:off x="955646" y="1089306"/>
            <a:ext cx="9045724" cy="1859441"/>
          </a:xfrm>
          <a:prstGeom prst="rect">
            <a:avLst/>
          </a:prstGeom>
        </p:spPr>
      </p:pic>
      <p:sp>
        <p:nvSpPr>
          <p:cNvPr id="6" name="文本框 5">
            <a:extLst>
              <a:ext uri="{FF2B5EF4-FFF2-40B4-BE49-F238E27FC236}">
                <a16:creationId xmlns:a16="http://schemas.microsoft.com/office/drawing/2014/main" id="{E54EB42B-E93D-47F9-8276-083895B943B7}"/>
              </a:ext>
            </a:extLst>
          </p:cNvPr>
          <p:cNvSpPr txBox="1"/>
          <p:nvPr/>
        </p:nvSpPr>
        <p:spPr>
          <a:xfrm>
            <a:off x="838200" y="3314491"/>
            <a:ext cx="9915787" cy="3416320"/>
          </a:xfrm>
          <a:prstGeom prst="rect">
            <a:avLst/>
          </a:prstGeom>
          <a:noFill/>
        </p:spPr>
        <p:txBody>
          <a:bodyPr wrap="square" rtlCol="0">
            <a:spAutoFit/>
          </a:bodyPr>
          <a:lstStyle/>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CPU time slice is expired – threads context switch (might not be the main contribution to the overhead)</a:t>
            </a:r>
          </a:p>
          <a:p>
            <a:pPr marL="285750" indent="-285750">
              <a:buFont typeface="Arial" panose="020B0604020202020204" pitchFamily="34" charset="0"/>
              <a:buChar char="•"/>
            </a:pPr>
            <a:r>
              <a:rPr lang="en-US" altLang="zh-CN" dirty="0"/>
              <a:t>System call(mode switch overhead)</a:t>
            </a:r>
          </a:p>
          <a:p>
            <a:pPr marL="742950" lvl="1" indent="-285750">
              <a:buFont typeface="Arial" panose="020B0604020202020204" pitchFamily="34" charset="0"/>
              <a:buChar char="•"/>
            </a:pPr>
            <a:r>
              <a:rPr lang="en-US" altLang="zh-CN" dirty="0"/>
              <a:t>More requests will have more system calls (read/write) and more mode switches overhead.(flush cache? More Cache miss)</a:t>
            </a:r>
          </a:p>
          <a:p>
            <a:pPr lvl="1"/>
            <a:r>
              <a:rPr lang="en-US" altLang="zh-CN" dirty="0"/>
              <a:t>     C1: 4252 , C40: 61222</a:t>
            </a:r>
          </a:p>
          <a:p>
            <a:pPr marL="285750" indent="-285750">
              <a:buFont typeface="Arial" panose="020B0604020202020204" pitchFamily="34" charset="0"/>
              <a:buChar char="•"/>
            </a:pPr>
            <a:r>
              <a:rPr lang="en-US" altLang="zh-CN" dirty="0"/>
              <a:t>Direct and indirect overhead:</a:t>
            </a:r>
          </a:p>
          <a:p>
            <a:pPr marL="742950" lvl="1" indent="-285750">
              <a:buFont typeface="Arial" panose="020B0604020202020204" pitchFamily="34" charset="0"/>
              <a:buChar char="•"/>
            </a:pPr>
            <a:r>
              <a:rPr lang="en-US" altLang="zh-CN" dirty="0"/>
              <a:t>Direct: Context switch – save registers, TLB, page table for the current thread and restore registers, page table and TLB for the next thread. </a:t>
            </a:r>
          </a:p>
          <a:p>
            <a:pPr marL="742950" lvl="1" indent="-285750">
              <a:buFont typeface="Arial" panose="020B0604020202020204" pitchFamily="34" charset="0"/>
              <a:buChar char="•"/>
            </a:pPr>
            <a:r>
              <a:rPr lang="en-US" altLang="zh-CN" dirty="0"/>
              <a:t>Indirect: When context switch, cause cache miss.</a:t>
            </a:r>
          </a:p>
          <a:p>
            <a:pPr marL="285750" indent="-285750">
              <a:buFont typeface="Arial" panose="020B0604020202020204" pitchFamily="34" charset="0"/>
              <a:buChar char="•"/>
            </a:pPr>
            <a:endParaRPr lang="zh-CN" altLang="en-US" dirty="0"/>
          </a:p>
        </p:txBody>
      </p:sp>
      <p:pic>
        <p:nvPicPr>
          <p:cNvPr id="8" name="图片 7">
            <a:extLst>
              <a:ext uri="{FF2B5EF4-FFF2-40B4-BE49-F238E27FC236}">
                <a16:creationId xmlns:a16="http://schemas.microsoft.com/office/drawing/2014/main" id="{6B3C3A60-213D-4430-B5CB-DBB90288FB5A}"/>
              </a:ext>
            </a:extLst>
          </p:cNvPr>
          <p:cNvPicPr>
            <a:picLocks noChangeAspect="1"/>
          </p:cNvPicPr>
          <p:nvPr/>
        </p:nvPicPr>
        <p:blipFill>
          <a:blip r:embed="rId3"/>
          <a:stretch>
            <a:fillRect/>
          </a:stretch>
        </p:blipFill>
        <p:spPr>
          <a:xfrm>
            <a:off x="955646" y="3059199"/>
            <a:ext cx="2926334" cy="510584"/>
          </a:xfrm>
          <a:prstGeom prst="rect">
            <a:avLst/>
          </a:prstGeom>
        </p:spPr>
      </p:pic>
    </p:spTree>
    <p:extLst>
      <p:ext uri="{BB962C8B-B14F-4D97-AF65-F5344CB8AC3E}">
        <p14:creationId xmlns:p14="http://schemas.microsoft.com/office/powerpoint/2010/main" val="3433080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60A193-6B1B-438E-96E2-C71DDBC330C7}"/>
              </a:ext>
            </a:extLst>
          </p:cNvPr>
          <p:cNvSpPr>
            <a:spLocks noGrp="1"/>
          </p:cNvSpPr>
          <p:nvPr>
            <p:ph type="title"/>
          </p:nvPr>
        </p:nvSpPr>
        <p:spPr>
          <a:xfrm>
            <a:off x="754310" y="332274"/>
            <a:ext cx="8121242" cy="314383"/>
          </a:xfrm>
        </p:spPr>
        <p:txBody>
          <a:bodyPr>
            <a:normAutofit fontScale="90000"/>
          </a:bodyPr>
          <a:lstStyle/>
          <a:p>
            <a:r>
              <a:rPr lang="en-US" altLang="zh-CN" dirty="0"/>
              <a:t>C=40 run 60 seconds: </a:t>
            </a:r>
            <a:r>
              <a:rPr lang="en-US" altLang="zh-CN" b="1" dirty="0"/>
              <a:t>Context switch</a:t>
            </a:r>
            <a:endParaRPr lang="zh-CN" altLang="en-US" b="1" dirty="0"/>
          </a:p>
        </p:txBody>
      </p:sp>
      <p:pic>
        <p:nvPicPr>
          <p:cNvPr id="5" name="图片 4">
            <a:extLst>
              <a:ext uri="{FF2B5EF4-FFF2-40B4-BE49-F238E27FC236}">
                <a16:creationId xmlns:a16="http://schemas.microsoft.com/office/drawing/2014/main" id="{C18EE6AF-4866-43AA-AD0A-77CF752B453F}"/>
              </a:ext>
            </a:extLst>
          </p:cNvPr>
          <p:cNvPicPr>
            <a:picLocks noChangeAspect="1"/>
          </p:cNvPicPr>
          <p:nvPr/>
        </p:nvPicPr>
        <p:blipFill>
          <a:blip r:embed="rId2"/>
          <a:stretch>
            <a:fillRect/>
          </a:stretch>
        </p:blipFill>
        <p:spPr>
          <a:xfrm>
            <a:off x="603309" y="772803"/>
            <a:ext cx="6668225" cy="2705585"/>
          </a:xfrm>
          <a:prstGeom prst="rect">
            <a:avLst/>
          </a:prstGeom>
        </p:spPr>
      </p:pic>
      <p:pic>
        <p:nvPicPr>
          <p:cNvPr id="7" name="图片 6">
            <a:extLst>
              <a:ext uri="{FF2B5EF4-FFF2-40B4-BE49-F238E27FC236}">
                <a16:creationId xmlns:a16="http://schemas.microsoft.com/office/drawing/2014/main" id="{45862742-CD58-48B4-9DB0-0E6F2E8C4DB3}"/>
              </a:ext>
            </a:extLst>
          </p:cNvPr>
          <p:cNvPicPr>
            <a:picLocks noChangeAspect="1"/>
          </p:cNvPicPr>
          <p:nvPr/>
        </p:nvPicPr>
        <p:blipFill>
          <a:blip r:embed="rId3"/>
          <a:stretch>
            <a:fillRect/>
          </a:stretch>
        </p:blipFill>
        <p:spPr>
          <a:xfrm>
            <a:off x="603309" y="4080904"/>
            <a:ext cx="6515318" cy="2705585"/>
          </a:xfrm>
          <a:prstGeom prst="rect">
            <a:avLst/>
          </a:prstGeom>
        </p:spPr>
      </p:pic>
      <p:sp>
        <p:nvSpPr>
          <p:cNvPr id="11" name="文本框 10">
            <a:extLst>
              <a:ext uri="{FF2B5EF4-FFF2-40B4-BE49-F238E27FC236}">
                <a16:creationId xmlns:a16="http://schemas.microsoft.com/office/drawing/2014/main" id="{DE010347-C2E0-42B9-8BEB-C5A41C813680}"/>
              </a:ext>
            </a:extLst>
          </p:cNvPr>
          <p:cNvSpPr txBox="1"/>
          <p:nvPr/>
        </p:nvSpPr>
        <p:spPr>
          <a:xfrm>
            <a:off x="847746" y="3456399"/>
            <a:ext cx="8229141" cy="707886"/>
          </a:xfrm>
          <a:prstGeom prst="rect">
            <a:avLst/>
          </a:prstGeom>
          <a:noFill/>
        </p:spPr>
        <p:txBody>
          <a:bodyPr wrap="square">
            <a:spAutoFit/>
          </a:bodyPr>
          <a:lstStyle/>
          <a:p>
            <a:r>
              <a:rPr lang="en-US" altLang="zh-CN" sz="4000" dirty="0"/>
              <a:t>C=1 run 60 seconds: </a:t>
            </a:r>
            <a:r>
              <a:rPr lang="en-US" altLang="zh-CN" sz="4000" b="1" dirty="0"/>
              <a:t>Context switch</a:t>
            </a:r>
            <a:endParaRPr lang="zh-CN" altLang="en-US" sz="4000" b="1" dirty="0"/>
          </a:p>
        </p:txBody>
      </p:sp>
      <p:pic>
        <p:nvPicPr>
          <p:cNvPr id="15" name="图片 14">
            <a:extLst>
              <a:ext uri="{FF2B5EF4-FFF2-40B4-BE49-F238E27FC236}">
                <a16:creationId xmlns:a16="http://schemas.microsoft.com/office/drawing/2014/main" id="{566E6E7F-492E-4D54-B198-3156C27AC04D}"/>
              </a:ext>
            </a:extLst>
          </p:cNvPr>
          <p:cNvPicPr>
            <a:picLocks noChangeAspect="1"/>
          </p:cNvPicPr>
          <p:nvPr/>
        </p:nvPicPr>
        <p:blipFill>
          <a:blip r:embed="rId4"/>
          <a:stretch>
            <a:fillRect/>
          </a:stretch>
        </p:blipFill>
        <p:spPr>
          <a:xfrm>
            <a:off x="7307362" y="5068217"/>
            <a:ext cx="4281329" cy="730958"/>
          </a:xfrm>
          <a:prstGeom prst="rect">
            <a:avLst/>
          </a:prstGeom>
        </p:spPr>
      </p:pic>
      <p:pic>
        <p:nvPicPr>
          <p:cNvPr id="17" name="图片 16">
            <a:extLst>
              <a:ext uri="{FF2B5EF4-FFF2-40B4-BE49-F238E27FC236}">
                <a16:creationId xmlns:a16="http://schemas.microsoft.com/office/drawing/2014/main" id="{7B37A87F-147B-4E76-94A8-5E667538D9D5}"/>
              </a:ext>
            </a:extLst>
          </p:cNvPr>
          <p:cNvPicPr>
            <a:picLocks noChangeAspect="1"/>
          </p:cNvPicPr>
          <p:nvPr/>
        </p:nvPicPr>
        <p:blipFill>
          <a:blip r:embed="rId5"/>
          <a:stretch>
            <a:fillRect/>
          </a:stretch>
        </p:blipFill>
        <p:spPr>
          <a:xfrm>
            <a:off x="7424862" y="1632822"/>
            <a:ext cx="4385747" cy="730958"/>
          </a:xfrm>
          <a:prstGeom prst="rect">
            <a:avLst/>
          </a:prstGeom>
        </p:spPr>
      </p:pic>
    </p:spTree>
    <p:extLst>
      <p:ext uri="{BB962C8B-B14F-4D97-AF65-F5344CB8AC3E}">
        <p14:creationId xmlns:p14="http://schemas.microsoft.com/office/powerpoint/2010/main" val="2981982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60A193-6B1B-438E-96E2-C71DDBC330C7}"/>
              </a:ext>
            </a:extLst>
          </p:cNvPr>
          <p:cNvSpPr>
            <a:spLocks noGrp="1"/>
          </p:cNvSpPr>
          <p:nvPr>
            <p:ph type="title"/>
          </p:nvPr>
        </p:nvSpPr>
        <p:spPr>
          <a:xfrm>
            <a:off x="838200" y="365125"/>
            <a:ext cx="5805881" cy="314383"/>
          </a:xfrm>
        </p:spPr>
        <p:txBody>
          <a:bodyPr>
            <a:normAutofit fontScale="90000"/>
          </a:bodyPr>
          <a:lstStyle/>
          <a:p>
            <a:r>
              <a:rPr lang="en-US" altLang="zh-CN" dirty="0"/>
              <a:t>C=40 run 60 seconds:</a:t>
            </a:r>
            <a:endParaRPr lang="zh-CN" altLang="en-US" dirty="0"/>
          </a:p>
        </p:txBody>
      </p:sp>
      <p:pic>
        <p:nvPicPr>
          <p:cNvPr id="5" name="图片 4">
            <a:extLst>
              <a:ext uri="{FF2B5EF4-FFF2-40B4-BE49-F238E27FC236}">
                <a16:creationId xmlns:a16="http://schemas.microsoft.com/office/drawing/2014/main" id="{C18EE6AF-4866-43AA-AD0A-77CF752B453F}"/>
              </a:ext>
            </a:extLst>
          </p:cNvPr>
          <p:cNvPicPr>
            <a:picLocks noChangeAspect="1"/>
          </p:cNvPicPr>
          <p:nvPr/>
        </p:nvPicPr>
        <p:blipFill>
          <a:blip r:embed="rId2"/>
          <a:stretch>
            <a:fillRect/>
          </a:stretch>
        </p:blipFill>
        <p:spPr>
          <a:xfrm>
            <a:off x="603309" y="772803"/>
            <a:ext cx="6668225" cy="2705585"/>
          </a:xfrm>
          <a:prstGeom prst="rect">
            <a:avLst/>
          </a:prstGeom>
        </p:spPr>
      </p:pic>
      <p:pic>
        <p:nvPicPr>
          <p:cNvPr id="7" name="图片 6">
            <a:extLst>
              <a:ext uri="{FF2B5EF4-FFF2-40B4-BE49-F238E27FC236}">
                <a16:creationId xmlns:a16="http://schemas.microsoft.com/office/drawing/2014/main" id="{45862742-CD58-48B4-9DB0-0E6F2E8C4DB3}"/>
              </a:ext>
            </a:extLst>
          </p:cNvPr>
          <p:cNvPicPr>
            <a:picLocks noChangeAspect="1"/>
          </p:cNvPicPr>
          <p:nvPr/>
        </p:nvPicPr>
        <p:blipFill>
          <a:blip r:embed="rId3"/>
          <a:stretch>
            <a:fillRect/>
          </a:stretch>
        </p:blipFill>
        <p:spPr>
          <a:xfrm>
            <a:off x="603309" y="4080904"/>
            <a:ext cx="6515318" cy="2705585"/>
          </a:xfrm>
          <a:prstGeom prst="rect">
            <a:avLst/>
          </a:prstGeom>
        </p:spPr>
      </p:pic>
      <p:sp>
        <p:nvSpPr>
          <p:cNvPr id="11" name="文本框 10">
            <a:extLst>
              <a:ext uri="{FF2B5EF4-FFF2-40B4-BE49-F238E27FC236}">
                <a16:creationId xmlns:a16="http://schemas.microsoft.com/office/drawing/2014/main" id="{DE010347-C2E0-42B9-8BEB-C5A41C813680}"/>
              </a:ext>
            </a:extLst>
          </p:cNvPr>
          <p:cNvSpPr txBox="1"/>
          <p:nvPr/>
        </p:nvSpPr>
        <p:spPr>
          <a:xfrm>
            <a:off x="847747" y="3456399"/>
            <a:ext cx="6094602" cy="707886"/>
          </a:xfrm>
          <a:prstGeom prst="rect">
            <a:avLst/>
          </a:prstGeom>
          <a:noFill/>
        </p:spPr>
        <p:txBody>
          <a:bodyPr wrap="square">
            <a:spAutoFit/>
          </a:bodyPr>
          <a:lstStyle/>
          <a:p>
            <a:r>
              <a:rPr lang="en-US" altLang="zh-CN" sz="4000" dirty="0"/>
              <a:t>C=1 run 60 seconds:</a:t>
            </a:r>
            <a:endParaRPr lang="zh-CN" altLang="en-US" sz="4000" dirty="0"/>
          </a:p>
        </p:txBody>
      </p:sp>
      <p:sp>
        <p:nvSpPr>
          <p:cNvPr id="20" name="文本框 19">
            <a:extLst>
              <a:ext uri="{FF2B5EF4-FFF2-40B4-BE49-F238E27FC236}">
                <a16:creationId xmlns:a16="http://schemas.microsoft.com/office/drawing/2014/main" id="{51314A87-ECC2-4406-9BFF-D1E5C6239AED}"/>
              </a:ext>
            </a:extLst>
          </p:cNvPr>
          <p:cNvSpPr txBox="1"/>
          <p:nvPr/>
        </p:nvSpPr>
        <p:spPr>
          <a:xfrm>
            <a:off x="5764863" y="145840"/>
            <a:ext cx="3013341" cy="707886"/>
          </a:xfrm>
          <a:prstGeom prst="rect">
            <a:avLst/>
          </a:prstGeom>
          <a:noFill/>
        </p:spPr>
        <p:txBody>
          <a:bodyPr wrap="square" rtlCol="0">
            <a:spAutoFit/>
          </a:bodyPr>
          <a:lstStyle/>
          <a:p>
            <a:r>
              <a:rPr lang="en-US" altLang="zh-CN" sz="4000" b="1" dirty="0"/>
              <a:t>Page fault</a:t>
            </a:r>
            <a:endParaRPr lang="zh-CN" altLang="en-US" sz="4000" b="1" dirty="0"/>
          </a:p>
        </p:txBody>
      </p:sp>
      <p:sp>
        <p:nvSpPr>
          <p:cNvPr id="23" name="文本框 22">
            <a:extLst>
              <a:ext uri="{FF2B5EF4-FFF2-40B4-BE49-F238E27FC236}">
                <a16:creationId xmlns:a16="http://schemas.microsoft.com/office/drawing/2014/main" id="{94871045-EC8D-4E55-99B9-E219F6C3A26C}"/>
              </a:ext>
            </a:extLst>
          </p:cNvPr>
          <p:cNvSpPr txBox="1"/>
          <p:nvPr/>
        </p:nvSpPr>
        <p:spPr>
          <a:xfrm>
            <a:off x="5611956" y="3425703"/>
            <a:ext cx="3013341" cy="707886"/>
          </a:xfrm>
          <a:prstGeom prst="rect">
            <a:avLst/>
          </a:prstGeom>
          <a:noFill/>
        </p:spPr>
        <p:txBody>
          <a:bodyPr wrap="square" rtlCol="0">
            <a:spAutoFit/>
          </a:bodyPr>
          <a:lstStyle/>
          <a:p>
            <a:r>
              <a:rPr lang="en-US" altLang="zh-CN" sz="4000" b="1" dirty="0"/>
              <a:t>Page fault</a:t>
            </a:r>
            <a:endParaRPr lang="zh-CN" altLang="en-US" sz="4000" b="1" dirty="0"/>
          </a:p>
        </p:txBody>
      </p:sp>
      <p:pic>
        <p:nvPicPr>
          <p:cNvPr id="10" name="图片 9">
            <a:extLst>
              <a:ext uri="{FF2B5EF4-FFF2-40B4-BE49-F238E27FC236}">
                <a16:creationId xmlns:a16="http://schemas.microsoft.com/office/drawing/2014/main" id="{3DF69E57-9890-4271-A2A8-02910F07E236}"/>
              </a:ext>
            </a:extLst>
          </p:cNvPr>
          <p:cNvPicPr>
            <a:picLocks noChangeAspect="1"/>
          </p:cNvPicPr>
          <p:nvPr/>
        </p:nvPicPr>
        <p:blipFill>
          <a:blip r:embed="rId4"/>
          <a:stretch>
            <a:fillRect/>
          </a:stretch>
        </p:blipFill>
        <p:spPr>
          <a:xfrm>
            <a:off x="7357750" y="2125595"/>
            <a:ext cx="4512122" cy="794587"/>
          </a:xfrm>
          <a:prstGeom prst="rect">
            <a:avLst/>
          </a:prstGeom>
        </p:spPr>
      </p:pic>
      <p:pic>
        <p:nvPicPr>
          <p:cNvPr id="12" name="图片 11">
            <a:extLst>
              <a:ext uri="{FF2B5EF4-FFF2-40B4-BE49-F238E27FC236}">
                <a16:creationId xmlns:a16="http://schemas.microsoft.com/office/drawing/2014/main" id="{F2794929-0428-4CCF-BA20-C4E90E5C5223}"/>
              </a:ext>
            </a:extLst>
          </p:cNvPr>
          <p:cNvPicPr>
            <a:picLocks noChangeAspect="1"/>
          </p:cNvPicPr>
          <p:nvPr/>
        </p:nvPicPr>
        <p:blipFill>
          <a:blip r:embed="rId5"/>
          <a:stretch>
            <a:fillRect/>
          </a:stretch>
        </p:blipFill>
        <p:spPr>
          <a:xfrm>
            <a:off x="7271533" y="5492159"/>
            <a:ext cx="4502663" cy="794587"/>
          </a:xfrm>
          <a:prstGeom prst="rect">
            <a:avLst/>
          </a:prstGeom>
        </p:spPr>
      </p:pic>
    </p:spTree>
    <p:extLst>
      <p:ext uri="{BB962C8B-B14F-4D97-AF65-F5344CB8AC3E}">
        <p14:creationId xmlns:p14="http://schemas.microsoft.com/office/powerpoint/2010/main" val="3820543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60A193-6B1B-438E-96E2-C71DDBC330C7}"/>
              </a:ext>
            </a:extLst>
          </p:cNvPr>
          <p:cNvSpPr>
            <a:spLocks noGrp="1"/>
          </p:cNvSpPr>
          <p:nvPr>
            <p:ph type="title"/>
          </p:nvPr>
        </p:nvSpPr>
        <p:spPr>
          <a:xfrm>
            <a:off x="838200" y="365125"/>
            <a:ext cx="5805881" cy="314383"/>
          </a:xfrm>
        </p:spPr>
        <p:txBody>
          <a:bodyPr>
            <a:normAutofit fontScale="90000"/>
          </a:bodyPr>
          <a:lstStyle/>
          <a:p>
            <a:r>
              <a:rPr lang="en-US" altLang="zh-CN" dirty="0"/>
              <a:t>C=40 run 60 seconds:</a:t>
            </a:r>
            <a:endParaRPr lang="zh-CN" altLang="en-US" dirty="0"/>
          </a:p>
        </p:txBody>
      </p:sp>
      <p:sp>
        <p:nvSpPr>
          <p:cNvPr id="11" name="文本框 10">
            <a:extLst>
              <a:ext uri="{FF2B5EF4-FFF2-40B4-BE49-F238E27FC236}">
                <a16:creationId xmlns:a16="http://schemas.microsoft.com/office/drawing/2014/main" id="{DE010347-C2E0-42B9-8BEB-C5A41C813680}"/>
              </a:ext>
            </a:extLst>
          </p:cNvPr>
          <p:cNvSpPr txBox="1"/>
          <p:nvPr/>
        </p:nvSpPr>
        <p:spPr>
          <a:xfrm>
            <a:off x="847747" y="3456399"/>
            <a:ext cx="6094602" cy="707886"/>
          </a:xfrm>
          <a:prstGeom prst="rect">
            <a:avLst/>
          </a:prstGeom>
          <a:noFill/>
        </p:spPr>
        <p:txBody>
          <a:bodyPr wrap="square">
            <a:spAutoFit/>
          </a:bodyPr>
          <a:lstStyle/>
          <a:p>
            <a:r>
              <a:rPr lang="en-US" altLang="zh-CN" sz="4000" dirty="0"/>
              <a:t>C=1 run 60 seconds:</a:t>
            </a:r>
            <a:endParaRPr lang="zh-CN" altLang="en-US" sz="4000" dirty="0"/>
          </a:p>
        </p:txBody>
      </p:sp>
      <p:sp>
        <p:nvSpPr>
          <p:cNvPr id="20" name="文本框 19">
            <a:extLst>
              <a:ext uri="{FF2B5EF4-FFF2-40B4-BE49-F238E27FC236}">
                <a16:creationId xmlns:a16="http://schemas.microsoft.com/office/drawing/2014/main" id="{51314A87-ECC2-4406-9BFF-D1E5C6239AED}"/>
              </a:ext>
            </a:extLst>
          </p:cNvPr>
          <p:cNvSpPr txBox="1"/>
          <p:nvPr/>
        </p:nvSpPr>
        <p:spPr>
          <a:xfrm>
            <a:off x="5764863" y="145840"/>
            <a:ext cx="3013341" cy="707886"/>
          </a:xfrm>
          <a:prstGeom prst="rect">
            <a:avLst/>
          </a:prstGeom>
          <a:noFill/>
        </p:spPr>
        <p:txBody>
          <a:bodyPr wrap="square" rtlCol="0">
            <a:spAutoFit/>
          </a:bodyPr>
          <a:lstStyle/>
          <a:p>
            <a:r>
              <a:rPr lang="en-US" altLang="zh-CN" sz="4000" b="1" dirty="0"/>
              <a:t>Cache miss</a:t>
            </a:r>
            <a:endParaRPr lang="zh-CN" altLang="en-US" sz="4000" b="1" dirty="0"/>
          </a:p>
        </p:txBody>
      </p:sp>
      <p:sp>
        <p:nvSpPr>
          <p:cNvPr id="23" name="文本框 22">
            <a:extLst>
              <a:ext uri="{FF2B5EF4-FFF2-40B4-BE49-F238E27FC236}">
                <a16:creationId xmlns:a16="http://schemas.microsoft.com/office/drawing/2014/main" id="{94871045-EC8D-4E55-99B9-E219F6C3A26C}"/>
              </a:ext>
            </a:extLst>
          </p:cNvPr>
          <p:cNvSpPr txBox="1"/>
          <p:nvPr/>
        </p:nvSpPr>
        <p:spPr>
          <a:xfrm>
            <a:off x="5611956" y="3425703"/>
            <a:ext cx="3013341" cy="707886"/>
          </a:xfrm>
          <a:prstGeom prst="rect">
            <a:avLst/>
          </a:prstGeom>
          <a:noFill/>
        </p:spPr>
        <p:txBody>
          <a:bodyPr wrap="square" rtlCol="0">
            <a:spAutoFit/>
          </a:bodyPr>
          <a:lstStyle/>
          <a:p>
            <a:r>
              <a:rPr lang="en-US" altLang="zh-CN" sz="4000" b="1" dirty="0"/>
              <a:t>Cache miss</a:t>
            </a:r>
            <a:endParaRPr lang="zh-CN" altLang="en-US" sz="4000" b="1" dirty="0"/>
          </a:p>
        </p:txBody>
      </p:sp>
      <p:pic>
        <p:nvPicPr>
          <p:cNvPr id="4" name="图片 3">
            <a:extLst>
              <a:ext uri="{FF2B5EF4-FFF2-40B4-BE49-F238E27FC236}">
                <a16:creationId xmlns:a16="http://schemas.microsoft.com/office/drawing/2014/main" id="{6E511599-00E1-4A86-9108-CB922E3799B8}"/>
              </a:ext>
            </a:extLst>
          </p:cNvPr>
          <p:cNvPicPr>
            <a:picLocks noChangeAspect="1"/>
          </p:cNvPicPr>
          <p:nvPr/>
        </p:nvPicPr>
        <p:blipFill>
          <a:blip r:embed="rId2"/>
          <a:stretch>
            <a:fillRect/>
          </a:stretch>
        </p:blipFill>
        <p:spPr>
          <a:xfrm>
            <a:off x="685787" y="4164285"/>
            <a:ext cx="10409822" cy="2309060"/>
          </a:xfrm>
          <a:prstGeom prst="rect">
            <a:avLst/>
          </a:prstGeom>
        </p:spPr>
      </p:pic>
      <p:pic>
        <p:nvPicPr>
          <p:cNvPr id="8" name="图片 7">
            <a:extLst>
              <a:ext uri="{FF2B5EF4-FFF2-40B4-BE49-F238E27FC236}">
                <a16:creationId xmlns:a16="http://schemas.microsoft.com/office/drawing/2014/main" id="{C64570E0-9F44-4787-96E6-812ECE8E02EA}"/>
              </a:ext>
            </a:extLst>
          </p:cNvPr>
          <p:cNvPicPr>
            <a:picLocks noChangeAspect="1"/>
          </p:cNvPicPr>
          <p:nvPr/>
        </p:nvPicPr>
        <p:blipFill>
          <a:blip r:embed="rId3"/>
          <a:stretch>
            <a:fillRect/>
          </a:stretch>
        </p:blipFill>
        <p:spPr>
          <a:xfrm>
            <a:off x="685787" y="898793"/>
            <a:ext cx="10356477" cy="2354784"/>
          </a:xfrm>
          <a:prstGeom prst="rect">
            <a:avLst/>
          </a:prstGeom>
        </p:spPr>
      </p:pic>
    </p:spTree>
    <p:extLst>
      <p:ext uri="{BB962C8B-B14F-4D97-AF65-F5344CB8AC3E}">
        <p14:creationId xmlns:p14="http://schemas.microsoft.com/office/powerpoint/2010/main" val="306124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60A193-6B1B-438E-96E2-C71DDBC330C7}"/>
              </a:ext>
            </a:extLst>
          </p:cNvPr>
          <p:cNvSpPr>
            <a:spLocks noGrp="1"/>
          </p:cNvSpPr>
          <p:nvPr>
            <p:ph type="title"/>
          </p:nvPr>
        </p:nvSpPr>
        <p:spPr>
          <a:xfrm>
            <a:off x="0" y="0"/>
            <a:ext cx="805343" cy="314383"/>
          </a:xfrm>
        </p:spPr>
        <p:txBody>
          <a:bodyPr>
            <a:noAutofit/>
          </a:bodyPr>
          <a:lstStyle/>
          <a:p>
            <a:r>
              <a:rPr lang="en-US" altLang="zh-CN" sz="1400" dirty="0"/>
              <a:t>C=40</a:t>
            </a:r>
            <a:endParaRPr lang="zh-CN" altLang="en-US" sz="1400" dirty="0"/>
          </a:p>
        </p:txBody>
      </p:sp>
      <p:sp>
        <p:nvSpPr>
          <p:cNvPr id="11" name="文本框 10">
            <a:extLst>
              <a:ext uri="{FF2B5EF4-FFF2-40B4-BE49-F238E27FC236}">
                <a16:creationId xmlns:a16="http://schemas.microsoft.com/office/drawing/2014/main" id="{DE010347-C2E0-42B9-8BEB-C5A41C813680}"/>
              </a:ext>
            </a:extLst>
          </p:cNvPr>
          <p:cNvSpPr txBox="1"/>
          <p:nvPr/>
        </p:nvSpPr>
        <p:spPr>
          <a:xfrm>
            <a:off x="8919489" y="236396"/>
            <a:ext cx="636867" cy="307777"/>
          </a:xfrm>
          <a:prstGeom prst="rect">
            <a:avLst/>
          </a:prstGeom>
          <a:noFill/>
        </p:spPr>
        <p:txBody>
          <a:bodyPr wrap="square">
            <a:spAutoFit/>
          </a:bodyPr>
          <a:lstStyle/>
          <a:p>
            <a:r>
              <a:rPr lang="en-US" altLang="zh-CN" sz="1400" dirty="0"/>
              <a:t>C=1</a:t>
            </a:r>
            <a:endParaRPr lang="zh-CN" altLang="en-US" sz="1400" dirty="0"/>
          </a:p>
        </p:txBody>
      </p:sp>
      <p:pic>
        <p:nvPicPr>
          <p:cNvPr id="5" name="图片 4">
            <a:extLst>
              <a:ext uri="{FF2B5EF4-FFF2-40B4-BE49-F238E27FC236}">
                <a16:creationId xmlns:a16="http://schemas.microsoft.com/office/drawing/2014/main" id="{6F9249C0-3785-4A50-962A-45FA08E18B3B}"/>
              </a:ext>
            </a:extLst>
          </p:cNvPr>
          <p:cNvPicPr>
            <a:picLocks noChangeAspect="1"/>
          </p:cNvPicPr>
          <p:nvPr/>
        </p:nvPicPr>
        <p:blipFill>
          <a:blip r:embed="rId2"/>
          <a:stretch>
            <a:fillRect/>
          </a:stretch>
        </p:blipFill>
        <p:spPr>
          <a:xfrm>
            <a:off x="561623" y="0"/>
            <a:ext cx="5035826" cy="6858000"/>
          </a:xfrm>
          <a:prstGeom prst="rect">
            <a:avLst/>
          </a:prstGeom>
        </p:spPr>
      </p:pic>
      <p:pic>
        <p:nvPicPr>
          <p:cNvPr id="7" name="图片 6">
            <a:extLst>
              <a:ext uri="{FF2B5EF4-FFF2-40B4-BE49-F238E27FC236}">
                <a16:creationId xmlns:a16="http://schemas.microsoft.com/office/drawing/2014/main" id="{A0AF244F-0F00-48DA-A448-E0D3F7662CC7}"/>
              </a:ext>
            </a:extLst>
          </p:cNvPr>
          <p:cNvPicPr>
            <a:picLocks noChangeAspect="1"/>
          </p:cNvPicPr>
          <p:nvPr/>
        </p:nvPicPr>
        <p:blipFill>
          <a:blip r:embed="rId3"/>
          <a:stretch>
            <a:fillRect/>
          </a:stretch>
        </p:blipFill>
        <p:spPr>
          <a:xfrm>
            <a:off x="5935438" y="544173"/>
            <a:ext cx="6256562" cy="4679085"/>
          </a:xfrm>
          <a:prstGeom prst="rect">
            <a:avLst/>
          </a:prstGeom>
        </p:spPr>
      </p:pic>
    </p:spTree>
    <p:extLst>
      <p:ext uri="{BB962C8B-B14F-4D97-AF65-F5344CB8AC3E}">
        <p14:creationId xmlns:p14="http://schemas.microsoft.com/office/powerpoint/2010/main" val="10688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9D337-730F-4417-BCC2-1600E7FA270E}"/>
              </a:ext>
            </a:extLst>
          </p:cNvPr>
          <p:cNvSpPr>
            <a:spLocks noGrp="1"/>
          </p:cNvSpPr>
          <p:nvPr>
            <p:ph type="title"/>
          </p:nvPr>
        </p:nvSpPr>
        <p:spPr>
          <a:xfrm>
            <a:off x="737532" y="2680486"/>
            <a:ext cx="10515600" cy="1325563"/>
          </a:xfrm>
        </p:spPr>
        <p:txBody>
          <a:bodyPr/>
          <a:lstStyle/>
          <a:p>
            <a:pPr algn="ctr"/>
            <a:r>
              <a:rPr lang="en-US" altLang="zh-CN" dirty="0"/>
              <a:t>Sledge Meeting</a:t>
            </a:r>
            <a:br>
              <a:rPr lang="en-US" altLang="zh-CN" dirty="0"/>
            </a:br>
            <a:r>
              <a:rPr lang="en-US" altLang="zh-CN" dirty="0"/>
              <a:t>11/10/2021</a:t>
            </a:r>
            <a:endParaRPr lang="zh-CN" altLang="en-US" dirty="0"/>
          </a:p>
        </p:txBody>
      </p:sp>
    </p:spTree>
    <p:extLst>
      <p:ext uri="{BB962C8B-B14F-4D97-AF65-F5344CB8AC3E}">
        <p14:creationId xmlns:p14="http://schemas.microsoft.com/office/powerpoint/2010/main" val="1644782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28E6B-97D8-4D60-B8DC-E43FA8D6255A}"/>
              </a:ext>
            </a:extLst>
          </p:cNvPr>
          <p:cNvSpPr>
            <a:spLocks noGrp="1"/>
          </p:cNvSpPr>
          <p:nvPr>
            <p:ph type="title"/>
          </p:nvPr>
        </p:nvSpPr>
        <p:spPr>
          <a:xfrm>
            <a:off x="838200" y="0"/>
            <a:ext cx="10919604" cy="654341"/>
          </a:xfrm>
        </p:spPr>
        <p:txBody>
          <a:bodyPr>
            <a:normAutofit fontScale="90000"/>
          </a:bodyPr>
          <a:lstStyle/>
          <a:p>
            <a:r>
              <a:rPr lang="en-US" altLang="zh-CN" dirty="0"/>
              <a:t>Execution Time With Single Function(image resize)</a:t>
            </a:r>
            <a:endParaRPr lang="zh-CN" altLang="en-US" dirty="0"/>
          </a:p>
        </p:txBody>
      </p:sp>
      <p:pic>
        <p:nvPicPr>
          <p:cNvPr id="8" name="图片 7">
            <a:extLst>
              <a:ext uri="{FF2B5EF4-FFF2-40B4-BE49-F238E27FC236}">
                <a16:creationId xmlns:a16="http://schemas.microsoft.com/office/drawing/2014/main" id="{D6F2189D-616F-4C18-945B-DA08F96D7E58}"/>
              </a:ext>
            </a:extLst>
          </p:cNvPr>
          <p:cNvPicPr>
            <a:picLocks noChangeAspect="1"/>
          </p:cNvPicPr>
          <p:nvPr/>
        </p:nvPicPr>
        <p:blipFill>
          <a:blip r:embed="rId2"/>
          <a:stretch>
            <a:fillRect/>
          </a:stretch>
        </p:blipFill>
        <p:spPr>
          <a:xfrm>
            <a:off x="5936494" y="575861"/>
            <a:ext cx="7201524" cy="3871295"/>
          </a:xfrm>
          <a:prstGeom prst="rect">
            <a:avLst/>
          </a:prstGeom>
        </p:spPr>
      </p:pic>
      <p:pic>
        <p:nvPicPr>
          <p:cNvPr id="12" name="图片 11">
            <a:extLst>
              <a:ext uri="{FF2B5EF4-FFF2-40B4-BE49-F238E27FC236}">
                <a16:creationId xmlns:a16="http://schemas.microsoft.com/office/drawing/2014/main" id="{88777ED5-EDEB-4429-A1E2-730254AC656D}"/>
              </a:ext>
            </a:extLst>
          </p:cNvPr>
          <p:cNvPicPr>
            <a:picLocks noChangeAspect="1"/>
          </p:cNvPicPr>
          <p:nvPr/>
        </p:nvPicPr>
        <p:blipFill>
          <a:blip r:embed="rId3"/>
          <a:stretch>
            <a:fillRect/>
          </a:stretch>
        </p:blipFill>
        <p:spPr>
          <a:xfrm>
            <a:off x="0" y="654341"/>
            <a:ext cx="5936494" cy="2171888"/>
          </a:xfrm>
          <a:prstGeom prst="rect">
            <a:avLst/>
          </a:prstGeom>
        </p:spPr>
      </p:pic>
      <p:pic>
        <p:nvPicPr>
          <p:cNvPr id="14" name="图片 13">
            <a:extLst>
              <a:ext uri="{FF2B5EF4-FFF2-40B4-BE49-F238E27FC236}">
                <a16:creationId xmlns:a16="http://schemas.microsoft.com/office/drawing/2014/main" id="{2A53871B-32F0-4814-BE73-B7B80EF6D61D}"/>
              </a:ext>
            </a:extLst>
          </p:cNvPr>
          <p:cNvPicPr>
            <a:picLocks noChangeAspect="1"/>
          </p:cNvPicPr>
          <p:nvPr/>
        </p:nvPicPr>
        <p:blipFill>
          <a:blip r:embed="rId4"/>
          <a:stretch>
            <a:fillRect/>
          </a:stretch>
        </p:blipFill>
        <p:spPr>
          <a:xfrm>
            <a:off x="0" y="4549406"/>
            <a:ext cx="5890770" cy="2141406"/>
          </a:xfrm>
          <a:prstGeom prst="rect">
            <a:avLst/>
          </a:prstGeom>
        </p:spPr>
      </p:pic>
    </p:spTree>
    <p:extLst>
      <p:ext uri="{BB962C8B-B14F-4D97-AF65-F5344CB8AC3E}">
        <p14:creationId xmlns:p14="http://schemas.microsoft.com/office/powerpoint/2010/main" val="2428060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A8DC2-9E7F-4F69-9995-88EA46A09108}"/>
              </a:ext>
            </a:extLst>
          </p:cNvPr>
          <p:cNvSpPr>
            <a:spLocks noGrp="1"/>
          </p:cNvSpPr>
          <p:nvPr>
            <p:ph type="title"/>
          </p:nvPr>
        </p:nvSpPr>
        <p:spPr>
          <a:xfrm>
            <a:off x="838200" y="-38519"/>
            <a:ext cx="10515600" cy="1325563"/>
          </a:xfrm>
        </p:spPr>
        <p:txBody>
          <a:bodyPr/>
          <a:lstStyle/>
          <a:p>
            <a:r>
              <a:rPr lang="en-US" altLang="zh-CN" dirty="0" err="1"/>
              <a:t>LoadTest</a:t>
            </a:r>
            <a:r>
              <a:rPr lang="en-US" altLang="zh-CN" dirty="0"/>
              <a:t>: Poisson Distribution</a:t>
            </a:r>
            <a:endParaRPr lang="zh-CN" altLang="en-US" dirty="0"/>
          </a:p>
        </p:txBody>
      </p:sp>
      <p:pic>
        <p:nvPicPr>
          <p:cNvPr id="10" name="图片 9">
            <a:extLst>
              <a:ext uri="{FF2B5EF4-FFF2-40B4-BE49-F238E27FC236}">
                <a16:creationId xmlns:a16="http://schemas.microsoft.com/office/drawing/2014/main" id="{79766C73-5242-41A6-A5BB-0F3A52A9F103}"/>
              </a:ext>
            </a:extLst>
          </p:cNvPr>
          <p:cNvPicPr>
            <a:picLocks noChangeAspect="1"/>
          </p:cNvPicPr>
          <p:nvPr/>
        </p:nvPicPr>
        <p:blipFill>
          <a:blip r:embed="rId2"/>
          <a:stretch>
            <a:fillRect/>
          </a:stretch>
        </p:blipFill>
        <p:spPr>
          <a:xfrm>
            <a:off x="977537" y="936234"/>
            <a:ext cx="8627280" cy="1967952"/>
          </a:xfrm>
          <a:prstGeom prst="rect">
            <a:avLst/>
          </a:prstGeom>
        </p:spPr>
      </p:pic>
      <p:pic>
        <p:nvPicPr>
          <p:cNvPr id="13" name="图片 12">
            <a:extLst>
              <a:ext uri="{FF2B5EF4-FFF2-40B4-BE49-F238E27FC236}">
                <a16:creationId xmlns:a16="http://schemas.microsoft.com/office/drawing/2014/main" id="{CD6F73E7-A485-41B0-B12D-95F3557F669E}"/>
              </a:ext>
            </a:extLst>
          </p:cNvPr>
          <p:cNvPicPr>
            <a:picLocks noChangeAspect="1"/>
          </p:cNvPicPr>
          <p:nvPr/>
        </p:nvPicPr>
        <p:blipFill>
          <a:blip r:embed="rId3"/>
          <a:stretch>
            <a:fillRect/>
          </a:stretch>
        </p:blipFill>
        <p:spPr>
          <a:xfrm>
            <a:off x="977537" y="2944076"/>
            <a:ext cx="5502117" cy="2042337"/>
          </a:xfrm>
          <a:prstGeom prst="rect">
            <a:avLst/>
          </a:prstGeom>
        </p:spPr>
      </p:pic>
      <p:pic>
        <p:nvPicPr>
          <p:cNvPr id="15" name="图片 14">
            <a:extLst>
              <a:ext uri="{FF2B5EF4-FFF2-40B4-BE49-F238E27FC236}">
                <a16:creationId xmlns:a16="http://schemas.microsoft.com/office/drawing/2014/main" id="{A0408685-77BB-44CF-85AF-CA0EB7EF169F}"/>
              </a:ext>
            </a:extLst>
          </p:cNvPr>
          <p:cNvPicPr>
            <a:picLocks noChangeAspect="1"/>
          </p:cNvPicPr>
          <p:nvPr/>
        </p:nvPicPr>
        <p:blipFill>
          <a:blip r:embed="rId4"/>
          <a:stretch>
            <a:fillRect/>
          </a:stretch>
        </p:blipFill>
        <p:spPr>
          <a:xfrm>
            <a:off x="6621932" y="2944076"/>
            <a:ext cx="5357324" cy="2065199"/>
          </a:xfrm>
          <a:prstGeom prst="rect">
            <a:avLst/>
          </a:prstGeom>
        </p:spPr>
      </p:pic>
      <p:pic>
        <p:nvPicPr>
          <p:cNvPr id="17" name="图片 16">
            <a:extLst>
              <a:ext uri="{FF2B5EF4-FFF2-40B4-BE49-F238E27FC236}">
                <a16:creationId xmlns:a16="http://schemas.microsoft.com/office/drawing/2014/main" id="{D0908717-C777-4D7A-AA6B-ED6C5842F8DB}"/>
              </a:ext>
            </a:extLst>
          </p:cNvPr>
          <p:cNvPicPr>
            <a:picLocks noChangeAspect="1"/>
          </p:cNvPicPr>
          <p:nvPr/>
        </p:nvPicPr>
        <p:blipFill>
          <a:blip r:embed="rId5"/>
          <a:stretch>
            <a:fillRect/>
          </a:stretch>
        </p:blipFill>
        <p:spPr>
          <a:xfrm>
            <a:off x="4035849" y="5026303"/>
            <a:ext cx="5395428" cy="1928027"/>
          </a:xfrm>
          <a:prstGeom prst="rect">
            <a:avLst/>
          </a:prstGeom>
        </p:spPr>
      </p:pic>
    </p:spTree>
    <p:extLst>
      <p:ext uri="{BB962C8B-B14F-4D97-AF65-F5344CB8AC3E}">
        <p14:creationId xmlns:p14="http://schemas.microsoft.com/office/powerpoint/2010/main" val="468994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3A0B0-3073-40BC-B382-97DF75C21522}"/>
              </a:ext>
            </a:extLst>
          </p:cNvPr>
          <p:cNvSpPr>
            <a:spLocks noGrp="1"/>
          </p:cNvSpPr>
          <p:nvPr>
            <p:ph type="title"/>
          </p:nvPr>
        </p:nvSpPr>
        <p:spPr>
          <a:xfrm>
            <a:off x="829810" y="167479"/>
            <a:ext cx="8163187" cy="540886"/>
          </a:xfrm>
        </p:spPr>
        <p:txBody>
          <a:bodyPr>
            <a:normAutofit fontScale="90000"/>
          </a:bodyPr>
          <a:lstStyle/>
          <a:p>
            <a:r>
              <a:rPr lang="en-US" altLang="zh-CN" dirty="0"/>
              <a:t>Mixed type of Requests(30 </a:t>
            </a:r>
            <a:r>
              <a:rPr lang="en-US" altLang="zh-CN" dirty="0" err="1"/>
              <a:t>cpu</a:t>
            </a:r>
            <a:r>
              <a:rPr lang="en-US" altLang="zh-CN" dirty="0"/>
              <a:t> cores)</a:t>
            </a:r>
            <a:endParaRPr lang="zh-CN" altLang="en-US" dirty="0"/>
          </a:p>
        </p:txBody>
      </p:sp>
      <p:pic>
        <p:nvPicPr>
          <p:cNvPr id="5" name="内容占位符 4">
            <a:extLst>
              <a:ext uri="{FF2B5EF4-FFF2-40B4-BE49-F238E27FC236}">
                <a16:creationId xmlns:a16="http://schemas.microsoft.com/office/drawing/2014/main" id="{37EA7339-CDD4-4380-BC6B-2401584B6AE9}"/>
              </a:ext>
            </a:extLst>
          </p:cNvPr>
          <p:cNvPicPr>
            <a:picLocks noGrp="1" noChangeAspect="1"/>
          </p:cNvPicPr>
          <p:nvPr>
            <p:ph idx="1"/>
          </p:nvPr>
        </p:nvPicPr>
        <p:blipFill>
          <a:blip r:embed="rId2"/>
          <a:stretch>
            <a:fillRect/>
          </a:stretch>
        </p:blipFill>
        <p:spPr>
          <a:xfrm>
            <a:off x="730047" y="1075938"/>
            <a:ext cx="2727998" cy="2848819"/>
          </a:xfrm>
        </p:spPr>
      </p:pic>
      <p:pic>
        <p:nvPicPr>
          <p:cNvPr id="7" name="图片 6">
            <a:extLst>
              <a:ext uri="{FF2B5EF4-FFF2-40B4-BE49-F238E27FC236}">
                <a16:creationId xmlns:a16="http://schemas.microsoft.com/office/drawing/2014/main" id="{86EE0EBC-8605-4E70-8E43-2AE2E3845486}"/>
              </a:ext>
            </a:extLst>
          </p:cNvPr>
          <p:cNvPicPr>
            <a:picLocks noChangeAspect="1"/>
          </p:cNvPicPr>
          <p:nvPr/>
        </p:nvPicPr>
        <p:blipFill>
          <a:blip r:embed="rId3"/>
          <a:stretch>
            <a:fillRect/>
          </a:stretch>
        </p:blipFill>
        <p:spPr>
          <a:xfrm>
            <a:off x="730047" y="3924757"/>
            <a:ext cx="2710160" cy="2848819"/>
          </a:xfrm>
          <a:prstGeom prst="rect">
            <a:avLst/>
          </a:prstGeom>
        </p:spPr>
      </p:pic>
      <p:sp>
        <p:nvSpPr>
          <p:cNvPr id="8" name="文本框 7">
            <a:extLst>
              <a:ext uri="{FF2B5EF4-FFF2-40B4-BE49-F238E27FC236}">
                <a16:creationId xmlns:a16="http://schemas.microsoft.com/office/drawing/2014/main" id="{5D1B901C-9C8A-48FC-8B9B-839B4CA68B69}"/>
              </a:ext>
            </a:extLst>
          </p:cNvPr>
          <p:cNvSpPr txBox="1"/>
          <p:nvPr/>
        </p:nvSpPr>
        <p:spPr>
          <a:xfrm>
            <a:off x="1743388" y="724264"/>
            <a:ext cx="1384183" cy="369332"/>
          </a:xfrm>
          <a:prstGeom prst="rect">
            <a:avLst/>
          </a:prstGeom>
          <a:noFill/>
        </p:spPr>
        <p:txBody>
          <a:bodyPr wrap="square" rtlCol="0">
            <a:spAutoFit/>
          </a:bodyPr>
          <a:lstStyle/>
          <a:p>
            <a:r>
              <a:rPr lang="en-US" altLang="zh-CN" b="1" dirty="0"/>
              <a:t>EDF</a:t>
            </a:r>
            <a:endParaRPr lang="zh-CN" altLang="en-US" b="1" dirty="0"/>
          </a:p>
        </p:txBody>
      </p:sp>
      <p:sp>
        <p:nvSpPr>
          <p:cNvPr id="9" name="文本框 8">
            <a:extLst>
              <a:ext uri="{FF2B5EF4-FFF2-40B4-BE49-F238E27FC236}">
                <a16:creationId xmlns:a16="http://schemas.microsoft.com/office/drawing/2014/main" id="{5C6968D9-4940-4A6C-818E-A2DC3781027B}"/>
              </a:ext>
            </a:extLst>
          </p:cNvPr>
          <p:cNvSpPr txBox="1"/>
          <p:nvPr/>
        </p:nvSpPr>
        <p:spPr>
          <a:xfrm>
            <a:off x="8733957" y="724264"/>
            <a:ext cx="1384183" cy="369332"/>
          </a:xfrm>
          <a:prstGeom prst="rect">
            <a:avLst/>
          </a:prstGeom>
          <a:noFill/>
        </p:spPr>
        <p:txBody>
          <a:bodyPr wrap="square" rtlCol="0">
            <a:spAutoFit/>
          </a:bodyPr>
          <a:lstStyle/>
          <a:p>
            <a:r>
              <a:rPr lang="en-US" altLang="zh-CN" b="1" dirty="0"/>
              <a:t>SRSF</a:t>
            </a:r>
            <a:endParaRPr lang="zh-CN" altLang="en-US" b="1" dirty="0"/>
          </a:p>
        </p:txBody>
      </p:sp>
      <p:pic>
        <p:nvPicPr>
          <p:cNvPr id="11" name="图片 10">
            <a:extLst>
              <a:ext uri="{FF2B5EF4-FFF2-40B4-BE49-F238E27FC236}">
                <a16:creationId xmlns:a16="http://schemas.microsoft.com/office/drawing/2014/main" id="{BDFF837C-F090-4E16-A423-639129E4C360}"/>
              </a:ext>
            </a:extLst>
          </p:cNvPr>
          <p:cNvPicPr>
            <a:picLocks noChangeAspect="1"/>
          </p:cNvPicPr>
          <p:nvPr/>
        </p:nvPicPr>
        <p:blipFill>
          <a:blip r:embed="rId4"/>
          <a:stretch>
            <a:fillRect/>
          </a:stretch>
        </p:blipFill>
        <p:spPr>
          <a:xfrm>
            <a:off x="7603938" y="1075939"/>
            <a:ext cx="2727998" cy="2848258"/>
          </a:xfrm>
          <a:prstGeom prst="rect">
            <a:avLst/>
          </a:prstGeom>
        </p:spPr>
      </p:pic>
      <p:pic>
        <p:nvPicPr>
          <p:cNvPr id="13" name="图片 12">
            <a:extLst>
              <a:ext uri="{FF2B5EF4-FFF2-40B4-BE49-F238E27FC236}">
                <a16:creationId xmlns:a16="http://schemas.microsoft.com/office/drawing/2014/main" id="{310A865A-44D1-4F22-9279-FD5269DEF508}"/>
              </a:ext>
            </a:extLst>
          </p:cNvPr>
          <p:cNvPicPr>
            <a:picLocks noChangeAspect="1"/>
          </p:cNvPicPr>
          <p:nvPr/>
        </p:nvPicPr>
        <p:blipFill>
          <a:blip r:embed="rId5"/>
          <a:stretch>
            <a:fillRect/>
          </a:stretch>
        </p:blipFill>
        <p:spPr>
          <a:xfrm>
            <a:off x="7603938" y="3924197"/>
            <a:ext cx="2727998" cy="2834609"/>
          </a:xfrm>
          <a:prstGeom prst="rect">
            <a:avLst/>
          </a:prstGeom>
        </p:spPr>
      </p:pic>
    </p:spTree>
    <p:extLst>
      <p:ext uri="{BB962C8B-B14F-4D97-AF65-F5344CB8AC3E}">
        <p14:creationId xmlns:p14="http://schemas.microsoft.com/office/powerpoint/2010/main" val="3261505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A8DC2-9E7F-4F69-9995-88EA46A09108}"/>
              </a:ext>
            </a:extLst>
          </p:cNvPr>
          <p:cNvSpPr>
            <a:spLocks noGrp="1"/>
          </p:cNvSpPr>
          <p:nvPr>
            <p:ph type="title"/>
          </p:nvPr>
        </p:nvSpPr>
        <p:spPr>
          <a:xfrm>
            <a:off x="645253" y="-29159"/>
            <a:ext cx="10515600" cy="1325563"/>
          </a:xfrm>
        </p:spPr>
        <p:txBody>
          <a:bodyPr/>
          <a:lstStyle/>
          <a:p>
            <a:r>
              <a:rPr lang="en-US" altLang="zh-CN" dirty="0"/>
              <a:t>Calculate Sending Rate To Overload or Underload</a:t>
            </a:r>
            <a:endParaRPr lang="zh-CN" altLang="en-US" dirty="0"/>
          </a:p>
        </p:txBody>
      </p:sp>
      <p:pic>
        <p:nvPicPr>
          <p:cNvPr id="5" name="图片 4">
            <a:extLst>
              <a:ext uri="{FF2B5EF4-FFF2-40B4-BE49-F238E27FC236}">
                <a16:creationId xmlns:a16="http://schemas.microsoft.com/office/drawing/2014/main" id="{C1B9437C-A25E-4140-8E67-6650DBEECE4B}"/>
              </a:ext>
            </a:extLst>
          </p:cNvPr>
          <p:cNvPicPr>
            <a:picLocks noChangeAspect="1"/>
          </p:cNvPicPr>
          <p:nvPr/>
        </p:nvPicPr>
        <p:blipFill>
          <a:blip r:embed="rId2"/>
          <a:stretch>
            <a:fillRect/>
          </a:stretch>
        </p:blipFill>
        <p:spPr>
          <a:xfrm>
            <a:off x="645253" y="1465000"/>
            <a:ext cx="3451669" cy="5283943"/>
          </a:xfrm>
          <a:prstGeom prst="rect">
            <a:avLst/>
          </a:prstGeom>
        </p:spPr>
      </p:pic>
      <p:sp>
        <p:nvSpPr>
          <p:cNvPr id="2" name="文本框 1">
            <a:extLst>
              <a:ext uri="{FF2B5EF4-FFF2-40B4-BE49-F238E27FC236}">
                <a16:creationId xmlns:a16="http://schemas.microsoft.com/office/drawing/2014/main" id="{7DD17143-88D3-4051-BA71-05D1245F8D65}"/>
              </a:ext>
            </a:extLst>
          </p:cNvPr>
          <p:cNvSpPr txBox="1"/>
          <p:nvPr/>
        </p:nvSpPr>
        <p:spPr>
          <a:xfrm>
            <a:off x="4596411" y="549732"/>
            <a:ext cx="6950336" cy="6463308"/>
          </a:xfrm>
          <a:prstGeom prst="rect">
            <a:avLst/>
          </a:prstGeom>
          <a:noFill/>
        </p:spPr>
        <p:txBody>
          <a:bodyPr wrap="square" rtlCol="0">
            <a:spAutoFit/>
          </a:bodyPr>
          <a:lstStyle/>
          <a:p>
            <a:r>
              <a:rPr lang="en-US" altLang="zh-CN" dirty="0"/>
              <a:t>5k: 18346</a:t>
            </a:r>
          </a:p>
          <a:p>
            <a:r>
              <a:rPr lang="en-US" altLang="zh-CN" dirty="0"/>
              <a:t>40k: 42327</a:t>
            </a:r>
          </a:p>
          <a:p>
            <a:r>
              <a:rPr lang="en-US" altLang="zh-CN" dirty="0"/>
              <a:t>105k:61720</a:t>
            </a:r>
          </a:p>
          <a:p>
            <a:r>
              <a:rPr lang="en-US" altLang="zh-CN" dirty="0"/>
              <a:t>305k:144717</a:t>
            </a:r>
          </a:p>
          <a:p>
            <a:endParaRPr lang="en-US" altLang="zh-CN" dirty="0"/>
          </a:p>
          <a:p>
            <a:r>
              <a:rPr lang="en-US" altLang="zh-CN" dirty="0"/>
              <a:t>40k: 2.3 times of 5k</a:t>
            </a:r>
          </a:p>
          <a:p>
            <a:r>
              <a:rPr lang="en-US" altLang="zh-CN" dirty="0"/>
              <a:t>105k: 3.3 times of 5k</a:t>
            </a:r>
          </a:p>
          <a:p>
            <a:r>
              <a:rPr lang="en-US" altLang="zh-CN" dirty="0"/>
              <a:t>305k: 7.8 times of 5k</a:t>
            </a:r>
          </a:p>
          <a:p>
            <a:endParaRPr lang="en-US" altLang="zh-CN" dirty="0"/>
          </a:p>
          <a:p>
            <a:r>
              <a:rPr lang="en-US" altLang="zh-CN" dirty="0"/>
              <a:t>Total capacity for 5k in one </a:t>
            </a:r>
            <a:r>
              <a:rPr lang="en-US" altLang="zh-CN" dirty="0" err="1"/>
              <a:t>cpu</a:t>
            </a:r>
            <a:r>
              <a:rPr lang="en-US" altLang="zh-CN" dirty="0"/>
              <a:t> core = 1000/18 = 55 </a:t>
            </a:r>
            <a:r>
              <a:rPr lang="en-US" altLang="zh-CN" dirty="0" err="1"/>
              <a:t>rps</a:t>
            </a:r>
            <a:endParaRPr lang="en-US" altLang="zh-CN" dirty="0"/>
          </a:p>
          <a:p>
            <a:r>
              <a:rPr lang="en-US" altLang="zh-CN" dirty="0"/>
              <a:t>Total capacity for 5k in 30 </a:t>
            </a:r>
            <a:r>
              <a:rPr lang="en-US" altLang="zh-CN" dirty="0" err="1"/>
              <a:t>cpu</a:t>
            </a:r>
            <a:r>
              <a:rPr lang="en-US" altLang="zh-CN" dirty="0"/>
              <a:t> core = 55 </a:t>
            </a:r>
            <a:r>
              <a:rPr lang="en-US" altLang="zh-CN" dirty="0" err="1"/>
              <a:t>rps</a:t>
            </a:r>
            <a:r>
              <a:rPr lang="en-US" altLang="zh-CN" dirty="0"/>
              <a:t> * 30 = 1666 </a:t>
            </a:r>
            <a:r>
              <a:rPr lang="en-US" altLang="zh-CN" dirty="0" err="1"/>
              <a:t>rps</a:t>
            </a:r>
            <a:r>
              <a:rPr lang="en-US" altLang="zh-CN" dirty="0"/>
              <a:t> (60%, 65%, 70%, 75%, 80%)</a:t>
            </a:r>
          </a:p>
          <a:p>
            <a:endParaRPr lang="en-US" altLang="zh-CN" dirty="0"/>
          </a:p>
          <a:p>
            <a:r>
              <a:rPr lang="en-US" altLang="zh-CN" dirty="0"/>
              <a:t>4 </a:t>
            </a:r>
            <a:r>
              <a:rPr lang="en-US" altLang="zh-CN" dirty="0" err="1"/>
              <a:t>loadtest</a:t>
            </a:r>
            <a:r>
              <a:rPr lang="en-US" altLang="zh-CN" dirty="0"/>
              <a:t>, each one get 1666/4= 416 </a:t>
            </a:r>
            <a:r>
              <a:rPr lang="en-US" altLang="zh-CN" dirty="0" err="1"/>
              <a:t>rps</a:t>
            </a:r>
            <a:r>
              <a:rPr lang="en-US" altLang="zh-CN" dirty="0"/>
              <a:t> – 53.6%</a:t>
            </a:r>
          </a:p>
          <a:p>
            <a:r>
              <a:rPr lang="en-US" altLang="zh-CN" dirty="0"/>
              <a:t>For 40k, should be 416 </a:t>
            </a:r>
            <a:r>
              <a:rPr lang="en-US" altLang="zh-CN" dirty="0" err="1"/>
              <a:t>rps</a:t>
            </a:r>
            <a:r>
              <a:rPr lang="en-US" altLang="zh-CN" dirty="0"/>
              <a:t> / 2.3 = 181 </a:t>
            </a:r>
            <a:r>
              <a:rPr lang="en-US" altLang="zh-CN" dirty="0" err="1"/>
              <a:t>rps</a:t>
            </a:r>
            <a:r>
              <a:rPr lang="en-US" altLang="zh-CN" dirty="0"/>
              <a:t> – 23.3%</a:t>
            </a:r>
          </a:p>
          <a:p>
            <a:r>
              <a:rPr lang="en-US" altLang="zh-CN" dirty="0"/>
              <a:t>For 105k, should be 416 </a:t>
            </a:r>
            <a:r>
              <a:rPr lang="en-US" altLang="zh-CN" dirty="0" err="1"/>
              <a:t>rps</a:t>
            </a:r>
            <a:r>
              <a:rPr lang="en-US" altLang="zh-CN" dirty="0"/>
              <a:t> / 3.3 =  126 </a:t>
            </a:r>
            <a:r>
              <a:rPr lang="en-US" altLang="zh-CN" dirty="0" err="1"/>
              <a:t>rps</a:t>
            </a:r>
            <a:r>
              <a:rPr lang="en-US" altLang="zh-CN" dirty="0"/>
              <a:t> – 16.2%</a:t>
            </a:r>
          </a:p>
          <a:p>
            <a:r>
              <a:rPr lang="en-US" altLang="zh-CN" dirty="0"/>
              <a:t>For 305k, should be 416 </a:t>
            </a:r>
            <a:r>
              <a:rPr lang="en-US" altLang="zh-CN" dirty="0" err="1"/>
              <a:t>rps</a:t>
            </a:r>
            <a:r>
              <a:rPr lang="en-US" altLang="zh-CN" dirty="0"/>
              <a:t> / 7.8 = 53 </a:t>
            </a:r>
            <a:r>
              <a:rPr lang="en-US" altLang="zh-CN" dirty="0" err="1"/>
              <a:t>rps</a:t>
            </a:r>
            <a:r>
              <a:rPr lang="en-US" altLang="zh-CN" dirty="0"/>
              <a:t> – 6.8%</a:t>
            </a:r>
          </a:p>
          <a:p>
            <a:endParaRPr lang="en-US" altLang="zh-CN" dirty="0"/>
          </a:p>
          <a:p>
            <a:r>
              <a:rPr lang="en-US" altLang="zh-CN" dirty="0"/>
              <a:t>For 5k – 60%  - 527</a:t>
            </a:r>
          </a:p>
          <a:p>
            <a:r>
              <a:rPr lang="en-US" altLang="zh-CN" dirty="0"/>
              <a:t>For 40k - 25% - 220</a:t>
            </a:r>
          </a:p>
          <a:p>
            <a:r>
              <a:rPr lang="en-US" altLang="zh-CN" dirty="0"/>
              <a:t>For 105k - 10% - 88</a:t>
            </a:r>
          </a:p>
          <a:p>
            <a:r>
              <a:rPr lang="en-US" altLang="zh-CN" dirty="0"/>
              <a:t>For 305k– 5% - 44</a:t>
            </a:r>
          </a:p>
          <a:p>
            <a:endParaRPr lang="zh-CN" altLang="en-US" dirty="0"/>
          </a:p>
        </p:txBody>
      </p:sp>
    </p:spTree>
    <p:extLst>
      <p:ext uri="{BB962C8B-B14F-4D97-AF65-F5344CB8AC3E}">
        <p14:creationId xmlns:p14="http://schemas.microsoft.com/office/powerpoint/2010/main" val="331313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A8DC2-9E7F-4F69-9995-88EA46A09108}"/>
              </a:ext>
            </a:extLst>
          </p:cNvPr>
          <p:cNvSpPr>
            <a:spLocks noGrp="1"/>
          </p:cNvSpPr>
          <p:nvPr>
            <p:ph type="title"/>
          </p:nvPr>
        </p:nvSpPr>
        <p:spPr>
          <a:xfrm>
            <a:off x="620086" y="-81447"/>
            <a:ext cx="10515600" cy="1325563"/>
          </a:xfrm>
        </p:spPr>
        <p:txBody>
          <a:bodyPr/>
          <a:lstStyle/>
          <a:p>
            <a:r>
              <a:rPr lang="en-US" altLang="zh-CN" dirty="0"/>
              <a:t>Result is not stable(Mixed requests) – miss deadline rate</a:t>
            </a:r>
            <a:endParaRPr lang="zh-CN" altLang="en-US" dirty="0"/>
          </a:p>
        </p:txBody>
      </p:sp>
      <p:pic>
        <p:nvPicPr>
          <p:cNvPr id="6" name="图片 5">
            <a:extLst>
              <a:ext uri="{FF2B5EF4-FFF2-40B4-BE49-F238E27FC236}">
                <a16:creationId xmlns:a16="http://schemas.microsoft.com/office/drawing/2014/main" id="{561C49F3-B5CF-4BEC-BB83-D2B19F954496}"/>
              </a:ext>
            </a:extLst>
          </p:cNvPr>
          <p:cNvPicPr>
            <a:picLocks noChangeAspect="1"/>
          </p:cNvPicPr>
          <p:nvPr/>
        </p:nvPicPr>
        <p:blipFill>
          <a:blip r:embed="rId2"/>
          <a:stretch>
            <a:fillRect/>
          </a:stretch>
        </p:blipFill>
        <p:spPr>
          <a:xfrm>
            <a:off x="5042671" y="1420259"/>
            <a:ext cx="6945706" cy="5305492"/>
          </a:xfrm>
          <a:prstGeom prst="rect">
            <a:avLst/>
          </a:prstGeom>
        </p:spPr>
      </p:pic>
      <p:pic>
        <p:nvPicPr>
          <p:cNvPr id="8" name="图片 7">
            <a:extLst>
              <a:ext uri="{FF2B5EF4-FFF2-40B4-BE49-F238E27FC236}">
                <a16:creationId xmlns:a16="http://schemas.microsoft.com/office/drawing/2014/main" id="{4EFCF291-EB03-4D81-8B39-8A49923B411D}"/>
              </a:ext>
            </a:extLst>
          </p:cNvPr>
          <p:cNvPicPr>
            <a:picLocks noChangeAspect="1"/>
          </p:cNvPicPr>
          <p:nvPr/>
        </p:nvPicPr>
        <p:blipFill>
          <a:blip r:embed="rId3"/>
          <a:stretch>
            <a:fillRect/>
          </a:stretch>
        </p:blipFill>
        <p:spPr>
          <a:xfrm>
            <a:off x="209231" y="3172550"/>
            <a:ext cx="4492317" cy="1561101"/>
          </a:xfrm>
          <a:prstGeom prst="rect">
            <a:avLst/>
          </a:prstGeom>
        </p:spPr>
      </p:pic>
      <p:sp>
        <p:nvSpPr>
          <p:cNvPr id="9" name="文本框 8">
            <a:extLst>
              <a:ext uri="{FF2B5EF4-FFF2-40B4-BE49-F238E27FC236}">
                <a16:creationId xmlns:a16="http://schemas.microsoft.com/office/drawing/2014/main" id="{6D99077B-EF93-421F-8F17-75CC5A319B7A}"/>
              </a:ext>
            </a:extLst>
          </p:cNvPr>
          <p:cNvSpPr txBox="1"/>
          <p:nvPr/>
        </p:nvSpPr>
        <p:spPr>
          <a:xfrm>
            <a:off x="1400961" y="2718249"/>
            <a:ext cx="1526797" cy="369332"/>
          </a:xfrm>
          <a:prstGeom prst="rect">
            <a:avLst/>
          </a:prstGeom>
          <a:noFill/>
        </p:spPr>
        <p:txBody>
          <a:bodyPr wrap="square" rtlCol="0">
            <a:spAutoFit/>
          </a:bodyPr>
          <a:lstStyle/>
          <a:p>
            <a:r>
              <a:rPr lang="en-US" altLang="zh-CN" dirty="0"/>
              <a:t>RPS Settings</a:t>
            </a:r>
            <a:endParaRPr lang="zh-CN" altLang="en-US" dirty="0"/>
          </a:p>
        </p:txBody>
      </p:sp>
      <p:sp>
        <p:nvSpPr>
          <p:cNvPr id="10" name="文本框 9">
            <a:extLst>
              <a:ext uri="{FF2B5EF4-FFF2-40B4-BE49-F238E27FC236}">
                <a16:creationId xmlns:a16="http://schemas.microsoft.com/office/drawing/2014/main" id="{0C49F50F-5E0A-42DB-8968-B96B29019357}"/>
              </a:ext>
            </a:extLst>
          </p:cNvPr>
          <p:cNvSpPr txBox="1"/>
          <p:nvPr/>
        </p:nvSpPr>
        <p:spPr>
          <a:xfrm>
            <a:off x="7383709" y="874784"/>
            <a:ext cx="2263630" cy="369332"/>
          </a:xfrm>
          <a:prstGeom prst="rect">
            <a:avLst/>
          </a:prstGeom>
          <a:noFill/>
        </p:spPr>
        <p:txBody>
          <a:bodyPr wrap="square" rtlCol="0">
            <a:spAutoFit/>
          </a:bodyPr>
          <a:lstStyle/>
          <a:p>
            <a:r>
              <a:rPr lang="en-US" altLang="zh-CN" dirty="0"/>
              <a:t>Miss deadline rate</a:t>
            </a:r>
            <a:endParaRPr lang="zh-CN" altLang="en-US" dirty="0"/>
          </a:p>
        </p:txBody>
      </p:sp>
    </p:spTree>
    <p:extLst>
      <p:ext uri="{BB962C8B-B14F-4D97-AF65-F5344CB8AC3E}">
        <p14:creationId xmlns:p14="http://schemas.microsoft.com/office/powerpoint/2010/main" val="1671702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A8DC2-9E7F-4F69-9995-88EA46A09108}"/>
              </a:ext>
            </a:extLst>
          </p:cNvPr>
          <p:cNvSpPr>
            <a:spLocks noGrp="1"/>
          </p:cNvSpPr>
          <p:nvPr>
            <p:ph type="title"/>
          </p:nvPr>
        </p:nvSpPr>
        <p:spPr>
          <a:xfrm>
            <a:off x="620086" y="-81447"/>
            <a:ext cx="10515600" cy="1325563"/>
          </a:xfrm>
        </p:spPr>
        <p:txBody>
          <a:bodyPr/>
          <a:lstStyle/>
          <a:p>
            <a:r>
              <a:rPr lang="en-US" altLang="zh-CN" dirty="0"/>
              <a:t>Result is not stable(single requests) – miss deadline rate</a:t>
            </a:r>
            <a:endParaRPr lang="zh-CN" altLang="en-US" dirty="0"/>
          </a:p>
        </p:txBody>
      </p:sp>
      <p:sp>
        <p:nvSpPr>
          <p:cNvPr id="10" name="文本框 9">
            <a:extLst>
              <a:ext uri="{FF2B5EF4-FFF2-40B4-BE49-F238E27FC236}">
                <a16:creationId xmlns:a16="http://schemas.microsoft.com/office/drawing/2014/main" id="{0C49F50F-5E0A-42DB-8968-B96B29019357}"/>
              </a:ext>
            </a:extLst>
          </p:cNvPr>
          <p:cNvSpPr txBox="1"/>
          <p:nvPr/>
        </p:nvSpPr>
        <p:spPr>
          <a:xfrm>
            <a:off x="4502790" y="1567709"/>
            <a:ext cx="2263630" cy="369332"/>
          </a:xfrm>
          <a:prstGeom prst="rect">
            <a:avLst/>
          </a:prstGeom>
          <a:noFill/>
        </p:spPr>
        <p:txBody>
          <a:bodyPr wrap="square" rtlCol="0">
            <a:spAutoFit/>
          </a:bodyPr>
          <a:lstStyle/>
          <a:p>
            <a:r>
              <a:rPr lang="en-US" altLang="zh-CN" dirty="0"/>
              <a:t>Miss deadline rate</a:t>
            </a:r>
            <a:endParaRPr lang="zh-CN" altLang="en-US" dirty="0"/>
          </a:p>
        </p:txBody>
      </p:sp>
      <p:pic>
        <p:nvPicPr>
          <p:cNvPr id="3" name="图片 2">
            <a:extLst>
              <a:ext uri="{FF2B5EF4-FFF2-40B4-BE49-F238E27FC236}">
                <a16:creationId xmlns:a16="http://schemas.microsoft.com/office/drawing/2014/main" id="{6FC155CB-C93F-41E2-81B1-3555013CA600}"/>
              </a:ext>
            </a:extLst>
          </p:cNvPr>
          <p:cNvPicPr>
            <a:picLocks noChangeAspect="1"/>
          </p:cNvPicPr>
          <p:nvPr/>
        </p:nvPicPr>
        <p:blipFill>
          <a:blip r:embed="rId2"/>
          <a:stretch>
            <a:fillRect/>
          </a:stretch>
        </p:blipFill>
        <p:spPr>
          <a:xfrm>
            <a:off x="3426323" y="2062876"/>
            <a:ext cx="3964378" cy="3932831"/>
          </a:xfrm>
          <a:prstGeom prst="rect">
            <a:avLst/>
          </a:prstGeom>
        </p:spPr>
      </p:pic>
    </p:spTree>
    <p:extLst>
      <p:ext uri="{BB962C8B-B14F-4D97-AF65-F5344CB8AC3E}">
        <p14:creationId xmlns:p14="http://schemas.microsoft.com/office/powerpoint/2010/main" val="2422656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A8DC2-9E7F-4F69-9995-88EA46A09108}"/>
              </a:ext>
            </a:extLst>
          </p:cNvPr>
          <p:cNvSpPr>
            <a:spLocks noGrp="1"/>
          </p:cNvSpPr>
          <p:nvPr>
            <p:ph type="title"/>
          </p:nvPr>
        </p:nvSpPr>
        <p:spPr>
          <a:xfrm>
            <a:off x="620086" y="-81447"/>
            <a:ext cx="10515600" cy="1325563"/>
          </a:xfrm>
        </p:spPr>
        <p:txBody>
          <a:bodyPr/>
          <a:lstStyle/>
          <a:p>
            <a:r>
              <a:rPr lang="en-US" altLang="zh-CN" dirty="0" err="1"/>
              <a:t>LoadTest</a:t>
            </a:r>
            <a:endParaRPr lang="zh-CN" altLang="en-US" dirty="0"/>
          </a:p>
        </p:txBody>
      </p:sp>
      <p:sp>
        <p:nvSpPr>
          <p:cNvPr id="2" name="文本框 1">
            <a:extLst>
              <a:ext uri="{FF2B5EF4-FFF2-40B4-BE49-F238E27FC236}">
                <a16:creationId xmlns:a16="http://schemas.microsoft.com/office/drawing/2014/main" id="{BD92FB47-6B0D-4BE2-B707-5F9D8A21958E}"/>
              </a:ext>
            </a:extLst>
          </p:cNvPr>
          <p:cNvSpPr txBox="1"/>
          <p:nvPr/>
        </p:nvSpPr>
        <p:spPr>
          <a:xfrm>
            <a:off x="780176" y="1325461"/>
            <a:ext cx="9966121" cy="3970318"/>
          </a:xfrm>
          <a:prstGeom prst="rect">
            <a:avLst/>
          </a:prstGeom>
          <a:noFill/>
        </p:spPr>
        <p:txBody>
          <a:bodyPr wrap="square" rtlCol="0">
            <a:spAutoFit/>
          </a:bodyPr>
          <a:lstStyle/>
          <a:p>
            <a:r>
              <a:rPr lang="en-US" altLang="zh-CN" dirty="0"/>
              <a:t>Concurrency 10:</a:t>
            </a:r>
          </a:p>
          <a:p>
            <a:r>
              <a:rPr lang="en-US" altLang="zh-CN" dirty="0" err="1"/>
              <a:t>LoadTest</a:t>
            </a:r>
            <a:r>
              <a:rPr lang="en-US" altLang="zh-CN" dirty="0"/>
              <a:t> will start 10 threads to send requests. If RPS is 120, then each thread RPS = 120 / 10 = 12 RPS.</a:t>
            </a:r>
          </a:p>
          <a:p>
            <a:endParaRPr lang="en-US" altLang="zh-CN" dirty="0"/>
          </a:p>
          <a:p>
            <a:r>
              <a:rPr lang="en-US" altLang="zh-CN" dirty="0"/>
              <a:t>Each thread will send requests to sledge with RPS 12. To achieving 12 RPS, each thread calculate the time interval for sending request = 1000 / 12 = 83 </a:t>
            </a:r>
            <a:r>
              <a:rPr lang="en-US" altLang="zh-CN" dirty="0" err="1"/>
              <a:t>ms.</a:t>
            </a:r>
            <a:r>
              <a:rPr lang="en-US" altLang="zh-CN" dirty="0"/>
              <a:t> </a:t>
            </a:r>
          </a:p>
          <a:p>
            <a:endParaRPr lang="en-US" altLang="zh-CN" dirty="0"/>
          </a:p>
          <a:p>
            <a:r>
              <a:rPr lang="en-US" altLang="zh-CN" dirty="0"/>
              <a:t>For each thread:</a:t>
            </a:r>
          </a:p>
          <a:p>
            <a:r>
              <a:rPr lang="en-US" altLang="zh-CN" dirty="0"/>
              <a:t>The first request is sent at 0 time,</a:t>
            </a:r>
          </a:p>
          <a:p>
            <a:r>
              <a:rPr lang="en-US" altLang="zh-CN" dirty="0"/>
              <a:t>The second request is sent at 0 + 83.</a:t>
            </a:r>
          </a:p>
          <a:p>
            <a:r>
              <a:rPr lang="en-US" altLang="zh-CN" dirty="0"/>
              <a:t>The third request is sent at 83 + 83.</a:t>
            </a:r>
          </a:p>
          <a:p>
            <a:r>
              <a:rPr lang="en-US" altLang="zh-CN" dirty="0"/>
              <a:t>…..</a:t>
            </a:r>
          </a:p>
          <a:p>
            <a:r>
              <a:rPr lang="en-US" altLang="zh-CN" dirty="0"/>
              <a:t>So the total concurrency is 10, </a:t>
            </a:r>
            <a:r>
              <a:rPr lang="en-US" altLang="zh-CN" dirty="0" err="1"/>
              <a:t>rps</a:t>
            </a:r>
            <a:r>
              <a:rPr lang="en-US" altLang="zh-CN" dirty="0"/>
              <a:t> is 120. The problem is every 83 </a:t>
            </a:r>
            <a:r>
              <a:rPr lang="en-US" altLang="zh-CN" dirty="0" err="1"/>
              <a:t>ms</a:t>
            </a:r>
            <a:r>
              <a:rPr lang="en-US" altLang="zh-CN" dirty="0"/>
              <a:t>, a burst of 10 requests are sent to sledge, then wait for 83 </a:t>
            </a:r>
            <a:r>
              <a:rPr lang="en-US" altLang="zh-CN" dirty="0" err="1"/>
              <a:t>ms</a:t>
            </a:r>
            <a:r>
              <a:rPr lang="en-US" altLang="zh-CN" dirty="0"/>
              <a:t>, then another 10 requests are sent to sledge.</a:t>
            </a:r>
            <a:endParaRPr lang="zh-CN" altLang="en-US" dirty="0"/>
          </a:p>
        </p:txBody>
      </p:sp>
    </p:spTree>
    <p:extLst>
      <p:ext uri="{BB962C8B-B14F-4D97-AF65-F5344CB8AC3E}">
        <p14:creationId xmlns:p14="http://schemas.microsoft.com/office/powerpoint/2010/main" val="2461547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A8DC2-9E7F-4F69-9995-88EA46A09108}"/>
              </a:ext>
            </a:extLst>
          </p:cNvPr>
          <p:cNvSpPr>
            <a:spLocks noGrp="1"/>
          </p:cNvSpPr>
          <p:nvPr>
            <p:ph type="title"/>
          </p:nvPr>
        </p:nvSpPr>
        <p:spPr>
          <a:xfrm>
            <a:off x="645253" y="-29159"/>
            <a:ext cx="10515600" cy="1325563"/>
          </a:xfrm>
        </p:spPr>
        <p:txBody>
          <a:bodyPr/>
          <a:lstStyle/>
          <a:p>
            <a:r>
              <a:rPr lang="en-US" altLang="zh-CN" dirty="0"/>
              <a:t>Calculate Sending Rate To Overload or Underload</a:t>
            </a:r>
            <a:endParaRPr lang="zh-CN" altLang="en-US" dirty="0"/>
          </a:p>
        </p:txBody>
      </p:sp>
      <p:sp>
        <p:nvSpPr>
          <p:cNvPr id="2" name="文本框 1">
            <a:extLst>
              <a:ext uri="{FF2B5EF4-FFF2-40B4-BE49-F238E27FC236}">
                <a16:creationId xmlns:a16="http://schemas.microsoft.com/office/drawing/2014/main" id="{7DD17143-88D3-4051-BA71-05D1245F8D65}"/>
              </a:ext>
            </a:extLst>
          </p:cNvPr>
          <p:cNvSpPr txBox="1"/>
          <p:nvPr/>
        </p:nvSpPr>
        <p:spPr>
          <a:xfrm>
            <a:off x="4596411" y="1371853"/>
            <a:ext cx="6950336" cy="5078313"/>
          </a:xfrm>
          <a:prstGeom prst="rect">
            <a:avLst/>
          </a:prstGeom>
          <a:noFill/>
        </p:spPr>
        <p:txBody>
          <a:bodyPr wrap="square" rtlCol="0">
            <a:spAutoFit/>
          </a:bodyPr>
          <a:lstStyle/>
          <a:p>
            <a:r>
              <a:rPr lang="en-US" altLang="zh-CN" dirty="0"/>
              <a:t>5k: 10019</a:t>
            </a:r>
          </a:p>
          <a:p>
            <a:r>
              <a:rPr lang="en-US" altLang="zh-CN" dirty="0"/>
              <a:t>40k: 27440</a:t>
            </a:r>
          </a:p>
          <a:p>
            <a:r>
              <a:rPr lang="en-US" altLang="zh-CN" dirty="0"/>
              <a:t>105k:46013</a:t>
            </a:r>
          </a:p>
          <a:p>
            <a:r>
              <a:rPr lang="en-US" altLang="zh-CN" dirty="0"/>
              <a:t>305k:116240</a:t>
            </a:r>
          </a:p>
          <a:p>
            <a:endParaRPr lang="en-US" altLang="zh-CN" dirty="0"/>
          </a:p>
          <a:p>
            <a:r>
              <a:rPr lang="en-US" altLang="zh-CN" dirty="0"/>
              <a:t>40k: 2.7 times of 5k</a:t>
            </a:r>
          </a:p>
          <a:p>
            <a:r>
              <a:rPr lang="en-US" altLang="zh-CN" dirty="0"/>
              <a:t>105k: 4.6 times of 5k</a:t>
            </a:r>
          </a:p>
          <a:p>
            <a:r>
              <a:rPr lang="en-US" altLang="zh-CN" dirty="0"/>
              <a:t>305k: 11.6  times of 5k</a:t>
            </a:r>
          </a:p>
          <a:p>
            <a:endParaRPr lang="en-US" altLang="zh-CN" dirty="0"/>
          </a:p>
          <a:p>
            <a:r>
              <a:rPr lang="en-US" altLang="zh-CN" dirty="0"/>
              <a:t>Total capacity for 5k in one </a:t>
            </a:r>
            <a:r>
              <a:rPr lang="en-US" altLang="zh-CN" dirty="0" err="1"/>
              <a:t>cpu</a:t>
            </a:r>
            <a:r>
              <a:rPr lang="en-US" altLang="zh-CN" dirty="0"/>
              <a:t> core = 1000/10 = 100 </a:t>
            </a:r>
            <a:r>
              <a:rPr lang="en-US" altLang="zh-CN" dirty="0" err="1"/>
              <a:t>rps</a:t>
            </a:r>
            <a:endParaRPr lang="en-US" altLang="zh-CN" dirty="0"/>
          </a:p>
          <a:p>
            <a:r>
              <a:rPr lang="en-US" altLang="zh-CN" dirty="0"/>
              <a:t>Total capacity for 5k in 14 </a:t>
            </a:r>
            <a:r>
              <a:rPr lang="en-US" altLang="zh-CN" dirty="0" err="1"/>
              <a:t>cpu</a:t>
            </a:r>
            <a:r>
              <a:rPr lang="en-US" altLang="zh-CN" dirty="0"/>
              <a:t> core = 100 </a:t>
            </a:r>
            <a:r>
              <a:rPr lang="en-US" altLang="zh-CN" dirty="0" err="1"/>
              <a:t>rps</a:t>
            </a:r>
            <a:r>
              <a:rPr lang="en-US" altLang="zh-CN" dirty="0"/>
              <a:t> * 14 = 1400 </a:t>
            </a:r>
            <a:r>
              <a:rPr lang="en-US" altLang="zh-CN" dirty="0" err="1"/>
              <a:t>rps</a:t>
            </a:r>
            <a:r>
              <a:rPr lang="en-US" altLang="zh-CN" dirty="0"/>
              <a:t> (60%, 65%, 70%, 75%, 80%)</a:t>
            </a:r>
          </a:p>
          <a:p>
            <a:endParaRPr lang="en-US" altLang="zh-CN" dirty="0"/>
          </a:p>
          <a:p>
            <a:r>
              <a:rPr lang="en-US" altLang="zh-CN" dirty="0"/>
              <a:t>For 5k – 60%  - 487</a:t>
            </a:r>
          </a:p>
          <a:p>
            <a:r>
              <a:rPr lang="en-US" altLang="zh-CN" dirty="0"/>
              <a:t>For 40k - 25% - 202</a:t>
            </a:r>
          </a:p>
          <a:p>
            <a:r>
              <a:rPr lang="en-US" altLang="zh-CN" dirty="0"/>
              <a:t>For 105k - 10% - 81</a:t>
            </a:r>
          </a:p>
          <a:p>
            <a:r>
              <a:rPr lang="en-US" altLang="zh-CN" dirty="0"/>
              <a:t>For 305k– 5% - 41</a:t>
            </a:r>
          </a:p>
          <a:p>
            <a:endParaRPr lang="zh-CN" altLang="en-US" dirty="0"/>
          </a:p>
        </p:txBody>
      </p:sp>
      <p:pic>
        <p:nvPicPr>
          <p:cNvPr id="6" name="图片 5">
            <a:extLst>
              <a:ext uri="{FF2B5EF4-FFF2-40B4-BE49-F238E27FC236}">
                <a16:creationId xmlns:a16="http://schemas.microsoft.com/office/drawing/2014/main" id="{DCBFD53E-8262-484E-A818-E8D342A86B0C}"/>
              </a:ext>
            </a:extLst>
          </p:cNvPr>
          <p:cNvPicPr>
            <a:picLocks noChangeAspect="1"/>
          </p:cNvPicPr>
          <p:nvPr/>
        </p:nvPicPr>
        <p:blipFill>
          <a:blip r:embed="rId2"/>
          <a:stretch>
            <a:fillRect/>
          </a:stretch>
        </p:blipFill>
        <p:spPr>
          <a:xfrm>
            <a:off x="257511" y="2038524"/>
            <a:ext cx="4228912" cy="4527583"/>
          </a:xfrm>
          <a:prstGeom prst="rect">
            <a:avLst/>
          </a:prstGeom>
        </p:spPr>
      </p:pic>
      <p:sp>
        <p:nvSpPr>
          <p:cNvPr id="7" name="文本框 6">
            <a:extLst>
              <a:ext uri="{FF2B5EF4-FFF2-40B4-BE49-F238E27FC236}">
                <a16:creationId xmlns:a16="http://schemas.microsoft.com/office/drawing/2014/main" id="{3B898F3A-F78A-4EAC-8F04-850A1D37CDD0}"/>
              </a:ext>
            </a:extLst>
          </p:cNvPr>
          <p:cNvSpPr txBox="1"/>
          <p:nvPr/>
        </p:nvSpPr>
        <p:spPr>
          <a:xfrm>
            <a:off x="1022759" y="1606631"/>
            <a:ext cx="2467062" cy="369332"/>
          </a:xfrm>
          <a:prstGeom prst="rect">
            <a:avLst/>
          </a:prstGeom>
          <a:noFill/>
        </p:spPr>
        <p:txBody>
          <a:bodyPr wrap="square" rtlCol="0">
            <a:spAutoFit/>
          </a:bodyPr>
          <a:lstStyle/>
          <a:p>
            <a:r>
              <a:rPr lang="en-US" altLang="zh-CN" dirty="0"/>
              <a:t>Physical CPU core 14</a:t>
            </a:r>
            <a:endParaRPr lang="zh-CN" altLang="en-US" dirty="0"/>
          </a:p>
        </p:txBody>
      </p:sp>
    </p:spTree>
    <p:extLst>
      <p:ext uri="{BB962C8B-B14F-4D97-AF65-F5344CB8AC3E}">
        <p14:creationId xmlns:p14="http://schemas.microsoft.com/office/powerpoint/2010/main" val="2565743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A8DC2-9E7F-4F69-9995-88EA46A09108}"/>
              </a:ext>
            </a:extLst>
          </p:cNvPr>
          <p:cNvSpPr>
            <a:spLocks noGrp="1"/>
          </p:cNvSpPr>
          <p:nvPr>
            <p:ph type="title"/>
          </p:nvPr>
        </p:nvSpPr>
        <p:spPr>
          <a:xfrm>
            <a:off x="645253" y="-29159"/>
            <a:ext cx="10515600" cy="1325563"/>
          </a:xfrm>
        </p:spPr>
        <p:txBody>
          <a:bodyPr/>
          <a:lstStyle/>
          <a:p>
            <a:r>
              <a:rPr lang="en-US" altLang="zh-CN" dirty="0"/>
              <a:t>Uniform Distribution With single type of request (5k.jpg)</a:t>
            </a:r>
            <a:endParaRPr lang="zh-CN" altLang="en-US" dirty="0"/>
          </a:p>
        </p:txBody>
      </p:sp>
      <p:pic>
        <p:nvPicPr>
          <p:cNvPr id="5" name="图片 4">
            <a:extLst>
              <a:ext uri="{FF2B5EF4-FFF2-40B4-BE49-F238E27FC236}">
                <a16:creationId xmlns:a16="http://schemas.microsoft.com/office/drawing/2014/main" id="{40F92712-55DC-418F-BB23-715E6E73B719}"/>
              </a:ext>
            </a:extLst>
          </p:cNvPr>
          <p:cNvPicPr>
            <a:picLocks noChangeAspect="1"/>
          </p:cNvPicPr>
          <p:nvPr/>
        </p:nvPicPr>
        <p:blipFill>
          <a:blip r:embed="rId2"/>
          <a:stretch>
            <a:fillRect/>
          </a:stretch>
        </p:blipFill>
        <p:spPr>
          <a:xfrm>
            <a:off x="2360888" y="1577180"/>
            <a:ext cx="6866215" cy="1851820"/>
          </a:xfrm>
          <a:prstGeom prst="rect">
            <a:avLst/>
          </a:prstGeom>
        </p:spPr>
      </p:pic>
      <p:sp>
        <p:nvSpPr>
          <p:cNvPr id="8" name="文本框 7">
            <a:extLst>
              <a:ext uri="{FF2B5EF4-FFF2-40B4-BE49-F238E27FC236}">
                <a16:creationId xmlns:a16="http://schemas.microsoft.com/office/drawing/2014/main" id="{30AFF7A0-3A9E-49E2-8E7E-7A0C1F2AE9AE}"/>
              </a:ext>
            </a:extLst>
          </p:cNvPr>
          <p:cNvSpPr txBox="1"/>
          <p:nvPr/>
        </p:nvSpPr>
        <p:spPr>
          <a:xfrm>
            <a:off x="4840449" y="1111738"/>
            <a:ext cx="2315362" cy="369332"/>
          </a:xfrm>
          <a:prstGeom prst="rect">
            <a:avLst/>
          </a:prstGeom>
          <a:noFill/>
        </p:spPr>
        <p:txBody>
          <a:bodyPr wrap="square" rtlCol="0">
            <a:spAutoFit/>
          </a:bodyPr>
          <a:lstStyle/>
          <a:p>
            <a:r>
              <a:rPr lang="en-US" altLang="zh-CN" dirty="0"/>
              <a:t>Running 2 minutes</a:t>
            </a:r>
            <a:endParaRPr lang="zh-CN" altLang="en-US" dirty="0"/>
          </a:p>
        </p:txBody>
      </p:sp>
      <p:pic>
        <p:nvPicPr>
          <p:cNvPr id="10" name="图片 9">
            <a:extLst>
              <a:ext uri="{FF2B5EF4-FFF2-40B4-BE49-F238E27FC236}">
                <a16:creationId xmlns:a16="http://schemas.microsoft.com/office/drawing/2014/main" id="{CDBDF09B-CA78-451C-8E4E-82B0BCECA3B8}"/>
              </a:ext>
            </a:extLst>
          </p:cNvPr>
          <p:cNvPicPr>
            <a:picLocks noChangeAspect="1"/>
          </p:cNvPicPr>
          <p:nvPr/>
        </p:nvPicPr>
        <p:blipFill>
          <a:blip r:embed="rId3"/>
          <a:stretch>
            <a:fillRect/>
          </a:stretch>
        </p:blipFill>
        <p:spPr>
          <a:xfrm>
            <a:off x="2360888" y="3877865"/>
            <a:ext cx="6911939" cy="1165961"/>
          </a:xfrm>
          <a:prstGeom prst="rect">
            <a:avLst/>
          </a:prstGeom>
        </p:spPr>
      </p:pic>
      <p:sp>
        <p:nvSpPr>
          <p:cNvPr id="11" name="文本框 10">
            <a:extLst>
              <a:ext uri="{FF2B5EF4-FFF2-40B4-BE49-F238E27FC236}">
                <a16:creationId xmlns:a16="http://schemas.microsoft.com/office/drawing/2014/main" id="{24622089-2073-4F16-BCD1-CBF3F8C14893}"/>
              </a:ext>
            </a:extLst>
          </p:cNvPr>
          <p:cNvSpPr txBox="1"/>
          <p:nvPr/>
        </p:nvSpPr>
        <p:spPr>
          <a:xfrm>
            <a:off x="4840449" y="3429000"/>
            <a:ext cx="2315362" cy="369332"/>
          </a:xfrm>
          <a:prstGeom prst="rect">
            <a:avLst/>
          </a:prstGeom>
          <a:noFill/>
        </p:spPr>
        <p:txBody>
          <a:bodyPr wrap="square" rtlCol="0">
            <a:spAutoFit/>
          </a:bodyPr>
          <a:lstStyle/>
          <a:p>
            <a:r>
              <a:rPr lang="en-US" altLang="zh-CN" dirty="0"/>
              <a:t>Running 1 minutes</a:t>
            </a:r>
            <a:endParaRPr lang="zh-CN" altLang="en-US" dirty="0"/>
          </a:p>
        </p:txBody>
      </p:sp>
      <p:sp>
        <p:nvSpPr>
          <p:cNvPr id="12" name="文本框 11">
            <a:extLst>
              <a:ext uri="{FF2B5EF4-FFF2-40B4-BE49-F238E27FC236}">
                <a16:creationId xmlns:a16="http://schemas.microsoft.com/office/drawing/2014/main" id="{F7E99107-038F-4D87-88D8-35C44EBC255F}"/>
              </a:ext>
            </a:extLst>
          </p:cNvPr>
          <p:cNvSpPr txBox="1"/>
          <p:nvPr/>
        </p:nvSpPr>
        <p:spPr>
          <a:xfrm>
            <a:off x="2608976" y="5264042"/>
            <a:ext cx="8791663" cy="1477328"/>
          </a:xfrm>
          <a:prstGeom prst="rect">
            <a:avLst/>
          </a:prstGeom>
          <a:noFill/>
        </p:spPr>
        <p:txBody>
          <a:bodyPr wrap="square" rtlCol="0">
            <a:spAutoFit/>
          </a:bodyPr>
          <a:lstStyle/>
          <a:p>
            <a:r>
              <a:rPr lang="en-US" altLang="zh-CN" dirty="0"/>
              <a:t>669428 / 9874 = 67.29 requests</a:t>
            </a:r>
          </a:p>
          <a:p>
            <a:r>
              <a:rPr lang="en-US" altLang="zh-CN" dirty="0"/>
              <a:t>67.69 / 120 = 0.56 request per second</a:t>
            </a:r>
          </a:p>
          <a:p>
            <a:r>
              <a:rPr lang="en-US" altLang="zh-CN" dirty="0"/>
              <a:t>67.29 / 14 = 4.8 second</a:t>
            </a:r>
          </a:p>
          <a:p>
            <a:endParaRPr lang="en-US" altLang="zh-CN" dirty="0"/>
          </a:p>
          <a:p>
            <a:r>
              <a:rPr lang="en-US" altLang="zh-CN" dirty="0"/>
              <a:t>14request * 120s * 10ms = 168000ms compare to 7359 </a:t>
            </a:r>
            <a:r>
              <a:rPr lang="en-US" altLang="zh-CN" dirty="0" err="1"/>
              <a:t>ms</a:t>
            </a:r>
            <a:endParaRPr lang="zh-CN" altLang="en-US" dirty="0"/>
          </a:p>
        </p:txBody>
      </p:sp>
    </p:spTree>
    <p:extLst>
      <p:ext uri="{BB962C8B-B14F-4D97-AF65-F5344CB8AC3E}">
        <p14:creationId xmlns:p14="http://schemas.microsoft.com/office/powerpoint/2010/main" val="2519400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A8DC2-9E7F-4F69-9995-88EA46A09108}"/>
              </a:ext>
            </a:extLst>
          </p:cNvPr>
          <p:cNvSpPr>
            <a:spLocks noGrp="1"/>
          </p:cNvSpPr>
          <p:nvPr>
            <p:ph type="title"/>
          </p:nvPr>
        </p:nvSpPr>
        <p:spPr>
          <a:xfrm>
            <a:off x="645253" y="-29159"/>
            <a:ext cx="10515600" cy="1325563"/>
          </a:xfrm>
        </p:spPr>
        <p:txBody>
          <a:bodyPr/>
          <a:lstStyle/>
          <a:p>
            <a:r>
              <a:rPr lang="en-US" altLang="zh-CN" dirty="0" err="1"/>
              <a:t>Possion</a:t>
            </a:r>
            <a:r>
              <a:rPr lang="en-US" altLang="zh-CN" dirty="0"/>
              <a:t> Distribution With Mixed type of requests </a:t>
            </a:r>
            <a:endParaRPr lang="zh-CN" altLang="en-US" dirty="0"/>
          </a:p>
        </p:txBody>
      </p:sp>
      <p:pic>
        <p:nvPicPr>
          <p:cNvPr id="3" name="图片 2">
            <a:extLst>
              <a:ext uri="{FF2B5EF4-FFF2-40B4-BE49-F238E27FC236}">
                <a16:creationId xmlns:a16="http://schemas.microsoft.com/office/drawing/2014/main" id="{1244C713-14EE-4833-8072-FE9E278631D2}"/>
              </a:ext>
            </a:extLst>
          </p:cNvPr>
          <p:cNvPicPr>
            <a:picLocks noChangeAspect="1"/>
          </p:cNvPicPr>
          <p:nvPr/>
        </p:nvPicPr>
        <p:blipFill>
          <a:blip r:embed="rId2"/>
          <a:stretch>
            <a:fillRect/>
          </a:stretch>
        </p:blipFill>
        <p:spPr>
          <a:xfrm>
            <a:off x="1930446" y="1748770"/>
            <a:ext cx="8062659" cy="3696020"/>
          </a:xfrm>
          <a:prstGeom prst="rect">
            <a:avLst/>
          </a:prstGeom>
        </p:spPr>
      </p:pic>
    </p:spTree>
    <p:extLst>
      <p:ext uri="{BB962C8B-B14F-4D97-AF65-F5344CB8AC3E}">
        <p14:creationId xmlns:p14="http://schemas.microsoft.com/office/powerpoint/2010/main" val="3528184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A8DC2-9E7F-4F69-9995-88EA46A09108}"/>
              </a:ext>
            </a:extLst>
          </p:cNvPr>
          <p:cNvSpPr>
            <a:spLocks noGrp="1"/>
          </p:cNvSpPr>
          <p:nvPr>
            <p:ph type="title"/>
          </p:nvPr>
        </p:nvSpPr>
        <p:spPr>
          <a:xfrm>
            <a:off x="645253" y="-29159"/>
            <a:ext cx="10515600" cy="1325563"/>
          </a:xfrm>
        </p:spPr>
        <p:txBody>
          <a:bodyPr>
            <a:normAutofit fontScale="90000"/>
          </a:bodyPr>
          <a:lstStyle/>
          <a:p>
            <a:r>
              <a:rPr lang="en-US" altLang="zh-CN" dirty="0" err="1"/>
              <a:t>Possion</a:t>
            </a:r>
            <a:r>
              <a:rPr lang="en-US" altLang="zh-CN" dirty="0"/>
              <a:t> Distribution With Mixed type of requests</a:t>
            </a:r>
            <a:br>
              <a:rPr lang="en-US" altLang="zh-CN" dirty="0"/>
            </a:br>
            <a:r>
              <a:rPr lang="en-US" altLang="zh-CN" dirty="0"/>
              <a:t>:</a:t>
            </a:r>
            <a:r>
              <a:rPr lang="en-US" altLang="zh-CN" dirty="0" err="1"/>
              <a:t>srsf</a:t>
            </a:r>
            <a:r>
              <a:rPr lang="en-US" altLang="zh-CN" dirty="0"/>
              <a:t> </a:t>
            </a:r>
            <a:endParaRPr lang="zh-CN" altLang="en-US" dirty="0"/>
          </a:p>
        </p:txBody>
      </p:sp>
      <p:pic>
        <p:nvPicPr>
          <p:cNvPr id="7" name="图片 6">
            <a:extLst>
              <a:ext uri="{FF2B5EF4-FFF2-40B4-BE49-F238E27FC236}">
                <a16:creationId xmlns:a16="http://schemas.microsoft.com/office/drawing/2014/main" id="{90C173F5-7FA2-4347-BD94-4A044974C741}"/>
              </a:ext>
            </a:extLst>
          </p:cNvPr>
          <p:cNvPicPr>
            <a:picLocks noChangeAspect="1"/>
          </p:cNvPicPr>
          <p:nvPr/>
        </p:nvPicPr>
        <p:blipFill>
          <a:blip r:embed="rId2"/>
          <a:stretch>
            <a:fillRect/>
          </a:stretch>
        </p:blipFill>
        <p:spPr>
          <a:xfrm>
            <a:off x="2625753" y="587359"/>
            <a:ext cx="7338110" cy="2995965"/>
          </a:xfrm>
          <a:prstGeom prst="rect">
            <a:avLst/>
          </a:prstGeom>
        </p:spPr>
      </p:pic>
      <p:pic>
        <p:nvPicPr>
          <p:cNvPr id="9" name="图片 8">
            <a:extLst>
              <a:ext uri="{FF2B5EF4-FFF2-40B4-BE49-F238E27FC236}">
                <a16:creationId xmlns:a16="http://schemas.microsoft.com/office/drawing/2014/main" id="{5AE1C7C7-7118-4AAC-95C5-C3E7F3972A94}"/>
              </a:ext>
            </a:extLst>
          </p:cNvPr>
          <p:cNvPicPr>
            <a:picLocks noChangeAspect="1"/>
          </p:cNvPicPr>
          <p:nvPr/>
        </p:nvPicPr>
        <p:blipFill>
          <a:blip r:embed="rId3"/>
          <a:stretch>
            <a:fillRect/>
          </a:stretch>
        </p:blipFill>
        <p:spPr>
          <a:xfrm>
            <a:off x="2625753" y="3667215"/>
            <a:ext cx="7414347" cy="3076662"/>
          </a:xfrm>
          <a:prstGeom prst="rect">
            <a:avLst/>
          </a:prstGeom>
        </p:spPr>
      </p:pic>
    </p:spTree>
    <p:extLst>
      <p:ext uri="{BB962C8B-B14F-4D97-AF65-F5344CB8AC3E}">
        <p14:creationId xmlns:p14="http://schemas.microsoft.com/office/powerpoint/2010/main" val="2011698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A8DC2-9E7F-4F69-9995-88EA46A09108}"/>
              </a:ext>
            </a:extLst>
          </p:cNvPr>
          <p:cNvSpPr>
            <a:spLocks noGrp="1"/>
          </p:cNvSpPr>
          <p:nvPr>
            <p:ph type="title"/>
          </p:nvPr>
        </p:nvSpPr>
        <p:spPr>
          <a:xfrm>
            <a:off x="645253" y="-29159"/>
            <a:ext cx="10515600" cy="1325563"/>
          </a:xfrm>
        </p:spPr>
        <p:txBody>
          <a:bodyPr>
            <a:normAutofit fontScale="90000"/>
          </a:bodyPr>
          <a:lstStyle/>
          <a:p>
            <a:r>
              <a:rPr lang="en-US" altLang="zh-CN" dirty="0" err="1"/>
              <a:t>Possion</a:t>
            </a:r>
            <a:r>
              <a:rPr lang="en-US" altLang="zh-CN" dirty="0"/>
              <a:t> Distribution With Mixed type of requests</a:t>
            </a:r>
            <a:br>
              <a:rPr lang="en-US" altLang="zh-CN" dirty="0"/>
            </a:br>
            <a:r>
              <a:rPr lang="en-US" altLang="zh-CN" dirty="0"/>
              <a:t>:</a:t>
            </a:r>
            <a:r>
              <a:rPr lang="en-US" altLang="zh-CN" dirty="0" err="1"/>
              <a:t>edf</a:t>
            </a:r>
            <a:r>
              <a:rPr lang="en-US" altLang="zh-CN" dirty="0"/>
              <a:t> </a:t>
            </a:r>
            <a:endParaRPr lang="zh-CN" altLang="en-US" dirty="0"/>
          </a:p>
        </p:txBody>
      </p:sp>
      <p:pic>
        <p:nvPicPr>
          <p:cNvPr id="3" name="图片 2">
            <a:extLst>
              <a:ext uri="{FF2B5EF4-FFF2-40B4-BE49-F238E27FC236}">
                <a16:creationId xmlns:a16="http://schemas.microsoft.com/office/drawing/2014/main" id="{9D3616AB-A853-400A-BE8E-AEC3A63DA40A}"/>
              </a:ext>
            </a:extLst>
          </p:cNvPr>
          <p:cNvPicPr>
            <a:picLocks noChangeAspect="1"/>
          </p:cNvPicPr>
          <p:nvPr/>
        </p:nvPicPr>
        <p:blipFill>
          <a:blip r:embed="rId2"/>
          <a:stretch>
            <a:fillRect/>
          </a:stretch>
        </p:blipFill>
        <p:spPr>
          <a:xfrm>
            <a:off x="3009127" y="491341"/>
            <a:ext cx="7166088" cy="3092981"/>
          </a:xfrm>
          <a:prstGeom prst="rect">
            <a:avLst/>
          </a:prstGeom>
        </p:spPr>
      </p:pic>
      <p:pic>
        <p:nvPicPr>
          <p:cNvPr id="6" name="图片 5">
            <a:extLst>
              <a:ext uri="{FF2B5EF4-FFF2-40B4-BE49-F238E27FC236}">
                <a16:creationId xmlns:a16="http://schemas.microsoft.com/office/drawing/2014/main" id="{4E312F02-8A67-420B-B125-9FBE9BD5ADEF}"/>
              </a:ext>
            </a:extLst>
          </p:cNvPr>
          <p:cNvPicPr>
            <a:picLocks noChangeAspect="1"/>
          </p:cNvPicPr>
          <p:nvPr/>
        </p:nvPicPr>
        <p:blipFill>
          <a:blip r:embed="rId3"/>
          <a:stretch>
            <a:fillRect/>
          </a:stretch>
        </p:blipFill>
        <p:spPr>
          <a:xfrm>
            <a:off x="3015912" y="3705614"/>
            <a:ext cx="7152519" cy="3092981"/>
          </a:xfrm>
          <a:prstGeom prst="rect">
            <a:avLst/>
          </a:prstGeom>
        </p:spPr>
      </p:pic>
    </p:spTree>
    <p:extLst>
      <p:ext uri="{BB962C8B-B14F-4D97-AF65-F5344CB8AC3E}">
        <p14:creationId xmlns:p14="http://schemas.microsoft.com/office/powerpoint/2010/main" val="1786623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305D1-80A8-43E1-8A6B-A96366F3B80F}"/>
              </a:ext>
            </a:extLst>
          </p:cNvPr>
          <p:cNvSpPr>
            <a:spLocks noGrp="1"/>
          </p:cNvSpPr>
          <p:nvPr>
            <p:ph type="title"/>
          </p:nvPr>
        </p:nvSpPr>
        <p:spPr/>
        <p:txBody>
          <a:bodyPr/>
          <a:lstStyle/>
          <a:p>
            <a:r>
              <a:rPr lang="en-US" altLang="zh-CN" dirty="0"/>
              <a:t>50% percentage - Miss deadline rate</a:t>
            </a:r>
            <a:endParaRPr lang="zh-CN" altLang="en-US" dirty="0"/>
          </a:p>
        </p:txBody>
      </p:sp>
      <p:pic>
        <p:nvPicPr>
          <p:cNvPr id="5" name="图片 4">
            <a:extLst>
              <a:ext uri="{FF2B5EF4-FFF2-40B4-BE49-F238E27FC236}">
                <a16:creationId xmlns:a16="http://schemas.microsoft.com/office/drawing/2014/main" id="{78D8D392-4FEF-4FA6-9688-0BF1914F4238}"/>
              </a:ext>
            </a:extLst>
          </p:cNvPr>
          <p:cNvPicPr>
            <a:picLocks noChangeAspect="1"/>
          </p:cNvPicPr>
          <p:nvPr/>
        </p:nvPicPr>
        <p:blipFill>
          <a:blip r:embed="rId2"/>
          <a:stretch>
            <a:fillRect/>
          </a:stretch>
        </p:blipFill>
        <p:spPr>
          <a:xfrm>
            <a:off x="378823" y="2777253"/>
            <a:ext cx="11652069" cy="1116145"/>
          </a:xfrm>
          <a:prstGeom prst="rect">
            <a:avLst/>
          </a:prstGeom>
        </p:spPr>
      </p:pic>
    </p:spTree>
    <p:extLst>
      <p:ext uri="{BB962C8B-B14F-4D97-AF65-F5344CB8AC3E}">
        <p14:creationId xmlns:p14="http://schemas.microsoft.com/office/powerpoint/2010/main" val="1636660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141831" y="0"/>
            <a:ext cx="5278370" cy="1325563"/>
          </a:xfrm>
        </p:spPr>
        <p:txBody>
          <a:bodyPr/>
          <a:lstStyle/>
          <a:p>
            <a:r>
              <a:rPr lang="en-US" altLang="zh-CN" dirty="0"/>
              <a:t>EDF vs SRSF(C=12)</a:t>
            </a:r>
            <a:endParaRPr lang="zh-CN" altLang="en-US" dirty="0"/>
          </a:p>
        </p:txBody>
      </p:sp>
      <p:sp>
        <p:nvSpPr>
          <p:cNvPr id="13" name="文本框 12">
            <a:extLst>
              <a:ext uri="{FF2B5EF4-FFF2-40B4-BE49-F238E27FC236}">
                <a16:creationId xmlns:a16="http://schemas.microsoft.com/office/drawing/2014/main" id="{8D214E55-17C9-4E80-83F2-8E3CB3FA6BFD}"/>
              </a:ext>
            </a:extLst>
          </p:cNvPr>
          <p:cNvSpPr txBox="1"/>
          <p:nvPr/>
        </p:nvSpPr>
        <p:spPr>
          <a:xfrm>
            <a:off x="0" y="2280957"/>
            <a:ext cx="4913139" cy="646331"/>
          </a:xfrm>
          <a:prstGeom prst="rect">
            <a:avLst/>
          </a:prstGeom>
          <a:noFill/>
        </p:spPr>
        <p:txBody>
          <a:bodyPr wrap="square">
            <a:spAutoFit/>
          </a:bodyPr>
          <a:lstStyle/>
          <a:p>
            <a:r>
              <a:rPr lang="en-US" altLang="zh-CN" dirty="0">
                <a:solidFill>
                  <a:srgbClr val="FF0000"/>
                </a:solidFill>
              </a:rPr>
              <a:t>For the light workload, the requests distribution are the same, all requests meet their deadline</a:t>
            </a:r>
            <a:endParaRPr lang="zh-CN" altLang="en-US" dirty="0">
              <a:solidFill>
                <a:srgbClr val="FF0000"/>
              </a:solidFill>
            </a:endParaRPr>
          </a:p>
        </p:txBody>
      </p:sp>
      <p:sp>
        <p:nvSpPr>
          <p:cNvPr id="17" name="文本框 16">
            <a:extLst>
              <a:ext uri="{FF2B5EF4-FFF2-40B4-BE49-F238E27FC236}">
                <a16:creationId xmlns:a16="http://schemas.microsoft.com/office/drawing/2014/main" id="{07D57B46-CF35-44E1-9976-27A1145EB773}"/>
              </a:ext>
            </a:extLst>
          </p:cNvPr>
          <p:cNvSpPr txBox="1"/>
          <p:nvPr/>
        </p:nvSpPr>
        <p:spPr>
          <a:xfrm>
            <a:off x="254479" y="3089880"/>
            <a:ext cx="6187856" cy="2831544"/>
          </a:xfrm>
          <a:prstGeom prst="rect">
            <a:avLst/>
          </a:prstGeom>
          <a:noFill/>
        </p:spPr>
        <p:txBody>
          <a:bodyPr wrap="square">
            <a:spAutoFit/>
          </a:bodyPr>
          <a:lstStyle/>
          <a:p>
            <a:r>
              <a:rPr lang="en-US" altLang="zh-CN" sz="1600" b="1" dirty="0"/>
              <a:t>SRSF:</a:t>
            </a:r>
          </a:p>
          <a:p>
            <a:r>
              <a:rPr lang="zh-CN" altLang="en-US" sz="1600" dirty="0"/>
              <a:t>cifar10_3 </a:t>
            </a:r>
            <a:r>
              <a:rPr lang="en-US" altLang="zh-CN" sz="1600" dirty="0"/>
              <a:t>:</a:t>
            </a:r>
            <a:r>
              <a:rPr lang="zh-CN" altLang="en-US" sz="1600" dirty="0"/>
              <a:t>max latency is:16662 </a:t>
            </a:r>
            <a:r>
              <a:rPr lang="en-US" altLang="zh-CN" sz="1600" dirty="0"/>
              <a:t>us</a:t>
            </a:r>
            <a:endParaRPr lang="zh-CN" altLang="en-US" sz="1600" dirty="0"/>
          </a:p>
          <a:p>
            <a:r>
              <a:rPr lang="zh-CN" altLang="en-US" sz="1600" dirty="0"/>
              <a:t>cifar10_</a:t>
            </a:r>
            <a:r>
              <a:rPr lang="en-US" altLang="zh-CN" sz="1600" dirty="0"/>
              <a:t>4: </a:t>
            </a:r>
            <a:r>
              <a:rPr lang="zh-CN" altLang="en-US" sz="1600" dirty="0"/>
              <a:t>max latency is:39746 </a:t>
            </a:r>
            <a:r>
              <a:rPr lang="en-US" altLang="zh-CN" sz="1600" dirty="0"/>
              <a:t>us</a:t>
            </a:r>
            <a:endParaRPr lang="zh-CN" altLang="en-US" sz="1600" dirty="0"/>
          </a:p>
          <a:p>
            <a:r>
              <a:rPr lang="zh-CN" altLang="en-US" sz="1600" dirty="0"/>
              <a:t>cifar10_1 </a:t>
            </a:r>
            <a:r>
              <a:rPr lang="en-US" altLang="zh-CN" sz="1600" dirty="0"/>
              <a:t>: </a:t>
            </a:r>
            <a:r>
              <a:rPr lang="zh-CN" altLang="en-US" sz="1600" dirty="0"/>
              <a:t>max latency is:68361 </a:t>
            </a:r>
            <a:r>
              <a:rPr lang="en-US" altLang="zh-CN" sz="1600" dirty="0"/>
              <a:t>us </a:t>
            </a:r>
            <a:endParaRPr lang="zh-CN" altLang="en-US" sz="1600" dirty="0"/>
          </a:p>
          <a:p>
            <a:r>
              <a:rPr lang="zh-CN" altLang="en-US" sz="1600" dirty="0"/>
              <a:t>cifar10_2 </a:t>
            </a:r>
            <a:r>
              <a:rPr lang="en-US" altLang="zh-CN" sz="1600" dirty="0"/>
              <a:t>: </a:t>
            </a:r>
            <a:r>
              <a:rPr lang="zh-CN" altLang="en-US" sz="1600" dirty="0"/>
              <a:t>max latency is:159235 </a:t>
            </a:r>
            <a:r>
              <a:rPr lang="en-US" altLang="zh-CN" sz="1600" dirty="0"/>
              <a:t>us</a:t>
            </a:r>
          </a:p>
          <a:p>
            <a:r>
              <a:rPr lang="en-US" altLang="zh-CN" sz="1600" b="1" dirty="0"/>
              <a:t>EDF:</a:t>
            </a:r>
          </a:p>
          <a:p>
            <a:r>
              <a:rPr lang="en-US" altLang="zh-CN" sz="1600" dirty="0"/>
              <a:t>cifar10_3 max latency is:14436 us </a:t>
            </a:r>
          </a:p>
          <a:p>
            <a:r>
              <a:rPr lang="en-US" altLang="zh-CN" sz="1600" dirty="0"/>
              <a:t>cifar10_4 max latency is:39674 us </a:t>
            </a:r>
          </a:p>
          <a:p>
            <a:r>
              <a:rPr lang="en-US" altLang="zh-CN" sz="1600" dirty="0"/>
              <a:t>cifar10_1 max latency is:70873 us</a:t>
            </a:r>
          </a:p>
          <a:p>
            <a:r>
              <a:rPr lang="en-US" altLang="zh-CN" sz="1600" dirty="0"/>
              <a:t>cifar10_2 max latency is:161617 us</a:t>
            </a:r>
          </a:p>
          <a:p>
            <a:endParaRPr lang="zh-CN" altLang="en-US" dirty="0"/>
          </a:p>
        </p:txBody>
      </p:sp>
      <p:pic>
        <p:nvPicPr>
          <p:cNvPr id="4" name="图片 3">
            <a:extLst>
              <a:ext uri="{FF2B5EF4-FFF2-40B4-BE49-F238E27FC236}">
                <a16:creationId xmlns:a16="http://schemas.microsoft.com/office/drawing/2014/main" id="{828EE6FF-C8FC-4189-8EFB-575756EA68E7}"/>
              </a:ext>
            </a:extLst>
          </p:cNvPr>
          <p:cNvPicPr>
            <a:picLocks noChangeAspect="1"/>
          </p:cNvPicPr>
          <p:nvPr/>
        </p:nvPicPr>
        <p:blipFill>
          <a:blip r:embed="rId2"/>
          <a:stretch>
            <a:fillRect/>
          </a:stretch>
        </p:blipFill>
        <p:spPr>
          <a:xfrm>
            <a:off x="323854" y="1217870"/>
            <a:ext cx="3907674" cy="916616"/>
          </a:xfrm>
          <a:prstGeom prst="rect">
            <a:avLst/>
          </a:prstGeom>
        </p:spPr>
      </p:pic>
      <p:pic>
        <p:nvPicPr>
          <p:cNvPr id="1026" name="Picture 2">
            <a:extLst>
              <a:ext uri="{FF2B5EF4-FFF2-40B4-BE49-F238E27FC236}">
                <a16:creationId xmlns:a16="http://schemas.microsoft.com/office/drawing/2014/main" id="{983488CD-A658-4A82-99EA-C2AAA7C50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745" y="403830"/>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1C38E28-5306-472D-B5FE-A5F48AE1B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6970" y="333153"/>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54E5A43-3B8A-4E8B-A106-9CB38CF66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745" y="3493710"/>
            <a:ext cx="3846619" cy="27885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0F2BE84-D24C-4739-B17C-72D3905B1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394" y="3576288"/>
            <a:ext cx="376237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803C772-FBD0-486B-9FD7-C3E4E085EEFF}"/>
              </a:ext>
            </a:extLst>
          </p:cNvPr>
          <p:cNvPicPr>
            <a:picLocks noChangeAspect="1"/>
          </p:cNvPicPr>
          <p:nvPr/>
        </p:nvPicPr>
        <p:blipFill>
          <a:blip r:embed="rId7"/>
          <a:stretch>
            <a:fillRect/>
          </a:stretch>
        </p:blipFill>
        <p:spPr>
          <a:xfrm>
            <a:off x="323854" y="5868273"/>
            <a:ext cx="2885369" cy="784541"/>
          </a:xfrm>
          <a:prstGeom prst="rect">
            <a:avLst/>
          </a:prstGeom>
        </p:spPr>
      </p:pic>
    </p:spTree>
    <p:extLst>
      <p:ext uri="{BB962C8B-B14F-4D97-AF65-F5344CB8AC3E}">
        <p14:creationId xmlns:p14="http://schemas.microsoft.com/office/powerpoint/2010/main" val="560010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9FDE7-FCD6-4223-9052-482E7E0A5100}"/>
              </a:ext>
            </a:extLst>
          </p:cNvPr>
          <p:cNvSpPr>
            <a:spLocks noGrp="1"/>
          </p:cNvSpPr>
          <p:nvPr>
            <p:ph type="title"/>
          </p:nvPr>
        </p:nvSpPr>
        <p:spPr/>
        <p:txBody>
          <a:bodyPr/>
          <a:lstStyle/>
          <a:p>
            <a:r>
              <a:rPr lang="en-US" altLang="zh-CN" dirty="0"/>
              <a:t>60% percentage</a:t>
            </a:r>
            <a:endParaRPr lang="zh-CN" altLang="en-US" dirty="0"/>
          </a:p>
        </p:txBody>
      </p:sp>
      <p:pic>
        <p:nvPicPr>
          <p:cNvPr id="1026" name="Picture 2">
            <a:extLst>
              <a:ext uri="{FF2B5EF4-FFF2-40B4-BE49-F238E27FC236}">
                <a16:creationId xmlns:a16="http://schemas.microsoft.com/office/drawing/2014/main" id="{00598042-BB6C-48D4-9F0D-02A6BF4D9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9274" y="245269"/>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BFA9610-39A5-4205-8634-BB3C60CAA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4499" y="209086"/>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0A6B0B-25BC-4E4A-B49B-D7BB8669E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9274" y="3014992"/>
            <a:ext cx="37814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1D5C07D-993C-457E-B2F8-5C0E7E595D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4499" y="2931319"/>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47B5A5A-A9AA-4EE4-8870-09EAF2CD780A}"/>
              </a:ext>
            </a:extLst>
          </p:cNvPr>
          <p:cNvPicPr>
            <a:picLocks noChangeAspect="1"/>
          </p:cNvPicPr>
          <p:nvPr/>
        </p:nvPicPr>
        <p:blipFill>
          <a:blip r:embed="rId6"/>
          <a:stretch>
            <a:fillRect/>
          </a:stretch>
        </p:blipFill>
        <p:spPr>
          <a:xfrm>
            <a:off x="279538" y="5701042"/>
            <a:ext cx="7224386" cy="701101"/>
          </a:xfrm>
          <a:prstGeom prst="rect">
            <a:avLst/>
          </a:prstGeom>
        </p:spPr>
      </p:pic>
    </p:spTree>
    <p:extLst>
      <p:ext uri="{BB962C8B-B14F-4D97-AF65-F5344CB8AC3E}">
        <p14:creationId xmlns:p14="http://schemas.microsoft.com/office/powerpoint/2010/main" val="294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9FDE7-FCD6-4223-9052-482E7E0A5100}"/>
              </a:ext>
            </a:extLst>
          </p:cNvPr>
          <p:cNvSpPr>
            <a:spLocks noGrp="1"/>
          </p:cNvSpPr>
          <p:nvPr>
            <p:ph type="title"/>
          </p:nvPr>
        </p:nvSpPr>
        <p:spPr>
          <a:xfrm>
            <a:off x="250371" y="417376"/>
            <a:ext cx="4486816" cy="1325563"/>
          </a:xfrm>
        </p:spPr>
        <p:txBody>
          <a:bodyPr/>
          <a:lstStyle/>
          <a:p>
            <a:r>
              <a:rPr lang="en-US" altLang="zh-CN" dirty="0"/>
              <a:t>61% percentage</a:t>
            </a:r>
            <a:endParaRPr lang="zh-CN" altLang="en-US" dirty="0"/>
          </a:p>
        </p:txBody>
      </p:sp>
      <p:pic>
        <p:nvPicPr>
          <p:cNvPr id="2050" name="Picture 2">
            <a:extLst>
              <a:ext uri="{FF2B5EF4-FFF2-40B4-BE49-F238E27FC236}">
                <a16:creationId xmlns:a16="http://schemas.microsoft.com/office/drawing/2014/main" id="{F6C0FF28-5C58-4E0F-B15C-3DBC7E597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462" y="244649"/>
            <a:ext cx="379095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D476511-6C7C-459E-9B42-B9127B7C1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2412" y="241518"/>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EE44B17-5855-4ABA-B7E1-E7669476A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462" y="3103426"/>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7D3A1E1-FF93-4E62-A42A-BD621803B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5" y="3216058"/>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C265164A-4648-4695-A1EB-7E05028BC90B}"/>
              </a:ext>
            </a:extLst>
          </p:cNvPr>
          <p:cNvPicPr>
            <a:picLocks noChangeAspect="1"/>
          </p:cNvPicPr>
          <p:nvPr/>
        </p:nvPicPr>
        <p:blipFill>
          <a:blip r:embed="rId6"/>
          <a:stretch>
            <a:fillRect/>
          </a:stretch>
        </p:blipFill>
        <p:spPr>
          <a:xfrm>
            <a:off x="734454" y="5873924"/>
            <a:ext cx="6965284" cy="678239"/>
          </a:xfrm>
          <a:prstGeom prst="rect">
            <a:avLst/>
          </a:prstGeom>
        </p:spPr>
      </p:pic>
    </p:spTree>
    <p:extLst>
      <p:ext uri="{BB962C8B-B14F-4D97-AF65-F5344CB8AC3E}">
        <p14:creationId xmlns:p14="http://schemas.microsoft.com/office/powerpoint/2010/main" val="2966681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9FDE7-FCD6-4223-9052-482E7E0A5100}"/>
              </a:ext>
            </a:extLst>
          </p:cNvPr>
          <p:cNvSpPr>
            <a:spLocks noGrp="1"/>
          </p:cNvSpPr>
          <p:nvPr>
            <p:ph type="title"/>
          </p:nvPr>
        </p:nvSpPr>
        <p:spPr/>
        <p:txBody>
          <a:bodyPr/>
          <a:lstStyle/>
          <a:p>
            <a:r>
              <a:rPr lang="en-US" altLang="zh-CN" dirty="0"/>
              <a:t>62% percentage</a:t>
            </a:r>
            <a:endParaRPr lang="zh-CN" altLang="en-US" dirty="0"/>
          </a:p>
        </p:txBody>
      </p:sp>
      <p:pic>
        <p:nvPicPr>
          <p:cNvPr id="3074" name="Picture 2">
            <a:extLst>
              <a:ext uri="{FF2B5EF4-FFF2-40B4-BE49-F238E27FC236}">
                <a16:creationId xmlns:a16="http://schemas.microsoft.com/office/drawing/2014/main" id="{A42B7BF3-8322-4552-9579-B6547788F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550" y="156967"/>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9799F0C-C262-4615-8666-824717241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6775" y="156967"/>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1D2389E-37DC-4219-AED8-414609CE5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550" y="2826867"/>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14EB4D1-8119-48DB-8612-8424E0F9B4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5" y="2826867"/>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D7554AA-32C7-438E-AD74-436EE83556C4}"/>
              </a:ext>
            </a:extLst>
          </p:cNvPr>
          <p:cNvPicPr>
            <a:picLocks noChangeAspect="1"/>
          </p:cNvPicPr>
          <p:nvPr/>
        </p:nvPicPr>
        <p:blipFill>
          <a:blip r:embed="rId6"/>
          <a:stretch>
            <a:fillRect/>
          </a:stretch>
        </p:blipFill>
        <p:spPr>
          <a:xfrm>
            <a:off x="470838" y="5608102"/>
            <a:ext cx="6866215" cy="701101"/>
          </a:xfrm>
          <a:prstGeom prst="rect">
            <a:avLst/>
          </a:prstGeom>
        </p:spPr>
      </p:pic>
    </p:spTree>
    <p:extLst>
      <p:ext uri="{BB962C8B-B14F-4D97-AF65-F5344CB8AC3E}">
        <p14:creationId xmlns:p14="http://schemas.microsoft.com/office/powerpoint/2010/main" val="1244697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9FDE7-FCD6-4223-9052-482E7E0A5100}"/>
              </a:ext>
            </a:extLst>
          </p:cNvPr>
          <p:cNvSpPr>
            <a:spLocks noGrp="1"/>
          </p:cNvSpPr>
          <p:nvPr>
            <p:ph type="title"/>
          </p:nvPr>
        </p:nvSpPr>
        <p:spPr/>
        <p:txBody>
          <a:bodyPr/>
          <a:lstStyle/>
          <a:p>
            <a:r>
              <a:rPr lang="en-US" altLang="zh-CN" dirty="0"/>
              <a:t>63% percentage</a:t>
            </a:r>
            <a:endParaRPr lang="zh-CN" altLang="en-US" dirty="0"/>
          </a:p>
        </p:txBody>
      </p:sp>
      <p:pic>
        <p:nvPicPr>
          <p:cNvPr id="4098" name="Picture 2">
            <a:extLst>
              <a:ext uri="{FF2B5EF4-FFF2-40B4-BE49-F238E27FC236}">
                <a16:creationId xmlns:a16="http://schemas.microsoft.com/office/drawing/2014/main" id="{7A33F04E-23F9-4681-A4F5-5EF3D6EC9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1752" y="119389"/>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ACF4EAA-3EE9-40A8-8C21-C364E7149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977" y="119389"/>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61B858B-95D0-4722-AC47-B8F8F1570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1752" y="3051175"/>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B393897-A2FE-4251-8C8F-B34ACBD8F7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6977" y="3051175"/>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34CE35EF-2C7A-4ABC-9CDC-34363DD16506}"/>
              </a:ext>
            </a:extLst>
          </p:cNvPr>
          <p:cNvPicPr>
            <a:picLocks noChangeAspect="1"/>
          </p:cNvPicPr>
          <p:nvPr/>
        </p:nvPicPr>
        <p:blipFill>
          <a:blip r:embed="rId6"/>
          <a:stretch>
            <a:fillRect/>
          </a:stretch>
        </p:blipFill>
        <p:spPr>
          <a:xfrm>
            <a:off x="404441" y="5852702"/>
            <a:ext cx="7049111" cy="739204"/>
          </a:xfrm>
          <a:prstGeom prst="rect">
            <a:avLst/>
          </a:prstGeom>
        </p:spPr>
      </p:pic>
    </p:spTree>
    <p:extLst>
      <p:ext uri="{BB962C8B-B14F-4D97-AF65-F5344CB8AC3E}">
        <p14:creationId xmlns:p14="http://schemas.microsoft.com/office/powerpoint/2010/main" val="2855610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9FDE7-FCD6-4223-9052-482E7E0A5100}"/>
              </a:ext>
            </a:extLst>
          </p:cNvPr>
          <p:cNvSpPr>
            <a:spLocks noGrp="1"/>
          </p:cNvSpPr>
          <p:nvPr>
            <p:ph type="title"/>
          </p:nvPr>
        </p:nvSpPr>
        <p:spPr/>
        <p:txBody>
          <a:bodyPr/>
          <a:lstStyle/>
          <a:p>
            <a:r>
              <a:rPr lang="en-US" altLang="zh-CN" dirty="0"/>
              <a:t>64% percentage</a:t>
            </a:r>
            <a:endParaRPr lang="zh-CN" altLang="en-US" dirty="0"/>
          </a:p>
        </p:txBody>
      </p:sp>
      <p:pic>
        <p:nvPicPr>
          <p:cNvPr id="5122" name="Picture 2">
            <a:extLst>
              <a:ext uri="{FF2B5EF4-FFF2-40B4-BE49-F238E27FC236}">
                <a16:creationId xmlns:a16="http://schemas.microsoft.com/office/drawing/2014/main" id="{AB54FAF4-FA31-4582-A96C-C125515D4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539" y="0"/>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4D537F-D2F7-4DED-AE0E-643E2B647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3300" y="0"/>
            <a:ext cx="379095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39CB79E-F9F8-4E05-8C76-6EF1F06C3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539" y="2938440"/>
            <a:ext cx="37814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CE75CF1-9A53-49D8-B7D5-6F36B2F0F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1764" y="2938440"/>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2E797CA-3FE2-4D6F-8D90-17A519A4849A}"/>
              </a:ext>
            </a:extLst>
          </p:cNvPr>
          <p:cNvPicPr>
            <a:picLocks noChangeAspect="1"/>
          </p:cNvPicPr>
          <p:nvPr/>
        </p:nvPicPr>
        <p:blipFill>
          <a:blip r:embed="rId6"/>
          <a:stretch>
            <a:fillRect/>
          </a:stretch>
        </p:blipFill>
        <p:spPr>
          <a:xfrm>
            <a:off x="581426" y="5807016"/>
            <a:ext cx="6995766" cy="685859"/>
          </a:xfrm>
          <a:prstGeom prst="rect">
            <a:avLst/>
          </a:prstGeom>
        </p:spPr>
      </p:pic>
    </p:spTree>
    <p:extLst>
      <p:ext uri="{BB962C8B-B14F-4D97-AF65-F5344CB8AC3E}">
        <p14:creationId xmlns:p14="http://schemas.microsoft.com/office/powerpoint/2010/main" val="1977657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9FDE7-FCD6-4223-9052-482E7E0A5100}"/>
              </a:ext>
            </a:extLst>
          </p:cNvPr>
          <p:cNvSpPr>
            <a:spLocks noGrp="1"/>
          </p:cNvSpPr>
          <p:nvPr>
            <p:ph type="title"/>
          </p:nvPr>
        </p:nvSpPr>
        <p:spPr/>
        <p:txBody>
          <a:bodyPr/>
          <a:lstStyle/>
          <a:p>
            <a:r>
              <a:rPr lang="en-US" altLang="zh-CN" dirty="0"/>
              <a:t>65% percentage</a:t>
            </a:r>
            <a:endParaRPr lang="zh-CN" altLang="en-US" dirty="0"/>
          </a:p>
        </p:txBody>
      </p:sp>
      <p:pic>
        <p:nvPicPr>
          <p:cNvPr id="6146" name="Picture 2">
            <a:extLst>
              <a:ext uri="{FF2B5EF4-FFF2-40B4-BE49-F238E27FC236}">
                <a16:creationId xmlns:a16="http://schemas.microsoft.com/office/drawing/2014/main" id="{94569C36-FCD5-41B8-BCAB-10E131DAE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221" y="219597"/>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2008719-C522-4C7F-A1CE-63A57851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6775" y="219597"/>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966A95C-2269-4892-AB9D-A779146AB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21" y="3051175"/>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D6FD9DA-068E-4148-8F60-04A68888D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5" y="3051175"/>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35065FE-94FE-40BC-9C81-B94894DBF41B}"/>
              </a:ext>
            </a:extLst>
          </p:cNvPr>
          <p:cNvPicPr>
            <a:picLocks noChangeAspect="1"/>
          </p:cNvPicPr>
          <p:nvPr/>
        </p:nvPicPr>
        <p:blipFill>
          <a:blip r:embed="rId6"/>
          <a:stretch>
            <a:fillRect/>
          </a:stretch>
        </p:blipFill>
        <p:spPr>
          <a:xfrm>
            <a:off x="414733" y="5524582"/>
            <a:ext cx="6828112" cy="716342"/>
          </a:xfrm>
          <a:prstGeom prst="rect">
            <a:avLst/>
          </a:prstGeom>
        </p:spPr>
      </p:pic>
    </p:spTree>
    <p:extLst>
      <p:ext uri="{BB962C8B-B14F-4D97-AF65-F5344CB8AC3E}">
        <p14:creationId xmlns:p14="http://schemas.microsoft.com/office/powerpoint/2010/main" val="1126535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CD84DD0-534D-443B-97C7-5603BE14F7F1}"/>
              </a:ext>
            </a:extLst>
          </p:cNvPr>
          <p:cNvSpPr>
            <a:spLocks noGrp="1"/>
          </p:cNvSpPr>
          <p:nvPr>
            <p:ph type="title"/>
          </p:nvPr>
        </p:nvSpPr>
        <p:spPr/>
        <p:txBody>
          <a:bodyPr/>
          <a:lstStyle/>
          <a:p>
            <a:r>
              <a:rPr lang="en-US" altLang="zh-CN" dirty="0"/>
              <a:t>SRSF vs EDF with single type of function(5k.jpg)</a:t>
            </a:r>
            <a:endParaRPr lang="zh-CN" altLang="en-US" dirty="0"/>
          </a:p>
        </p:txBody>
      </p:sp>
      <p:pic>
        <p:nvPicPr>
          <p:cNvPr id="13" name="图片 12">
            <a:extLst>
              <a:ext uri="{FF2B5EF4-FFF2-40B4-BE49-F238E27FC236}">
                <a16:creationId xmlns:a16="http://schemas.microsoft.com/office/drawing/2014/main" id="{C1E99FB8-C91E-44E3-84FD-7CB0348D6C29}"/>
              </a:ext>
            </a:extLst>
          </p:cNvPr>
          <p:cNvPicPr>
            <a:picLocks noChangeAspect="1"/>
          </p:cNvPicPr>
          <p:nvPr/>
        </p:nvPicPr>
        <p:blipFill>
          <a:blip r:embed="rId2"/>
          <a:stretch>
            <a:fillRect/>
          </a:stretch>
        </p:blipFill>
        <p:spPr>
          <a:xfrm>
            <a:off x="3115491" y="4110885"/>
            <a:ext cx="5919452" cy="2655163"/>
          </a:xfrm>
          <a:prstGeom prst="rect">
            <a:avLst/>
          </a:prstGeom>
        </p:spPr>
      </p:pic>
      <p:pic>
        <p:nvPicPr>
          <p:cNvPr id="15" name="图片 14">
            <a:extLst>
              <a:ext uri="{FF2B5EF4-FFF2-40B4-BE49-F238E27FC236}">
                <a16:creationId xmlns:a16="http://schemas.microsoft.com/office/drawing/2014/main" id="{0D34D1A3-BA82-4945-95A7-0FCAFC672F3A}"/>
              </a:ext>
            </a:extLst>
          </p:cNvPr>
          <p:cNvPicPr>
            <a:picLocks noChangeAspect="1"/>
          </p:cNvPicPr>
          <p:nvPr/>
        </p:nvPicPr>
        <p:blipFill>
          <a:blip r:embed="rId3"/>
          <a:stretch>
            <a:fillRect/>
          </a:stretch>
        </p:blipFill>
        <p:spPr>
          <a:xfrm>
            <a:off x="748052" y="1690688"/>
            <a:ext cx="11316681" cy="2484335"/>
          </a:xfrm>
          <a:prstGeom prst="rect">
            <a:avLst/>
          </a:prstGeom>
        </p:spPr>
      </p:pic>
    </p:spTree>
    <p:extLst>
      <p:ext uri="{BB962C8B-B14F-4D97-AF65-F5344CB8AC3E}">
        <p14:creationId xmlns:p14="http://schemas.microsoft.com/office/powerpoint/2010/main" val="94864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BE367-9A42-420D-BB7D-B6D3340D99F3}"/>
              </a:ext>
            </a:extLst>
          </p:cNvPr>
          <p:cNvSpPr>
            <a:spLocks noGrp="1"/>
          </p:cNvSpPr>
          <p:nvPr>
            <p:ph type="title"/>
          </p:nvPr>
        </p:nvSpPr>
        <p:spPr/>
        <p:txBody>
          <a:bodyPr/>
          <a:lstStyle/>
          <a:p>
            <a:r>
              <a:rPr lang="en-US" altLang="zh-CN" dirty="0"/>
              <a:t>SRSF vs EDF with single type of function(5k.jpg)</a:t>
            </a:r>
            <a:endParaRPr lang="zh-CN" altLang="en-US" dirty="0"/>
          </a:p>
        </p:txBody>
      </p:sp>
      <p:pic>
        <p:nvPicPr>
          <p:cNvPr id="5" name="内容占位符 4">
            <a:extLst>
              <a:ext uri="{FF2B5EF4-FFF2-40B4-BE49-F238E27FC236}">
                <a16:creationId xmlns:a16="http://schemas.microsoft.com/office/drawing/2014/main" id="{3160D5DF-B248-4B2D-9EAE-E71B1C953F7C}"/>
              </a:ext>
            </a:extLst>
          </p:cNvPr>
          <p:cNvPicPr>
            <a:picLocks noGrp="1" noChangeAspect="1"/>
          </p:cNvPicPr>
          <p:nvPr>
            <p:ph idx="1"/>
          </p:nvPr>
        </p:nvPicPr>
        <p:blipFill>
          <a:blip r:embed="rId2"/>
          <a:stretch>
            <a:fillRect/>
          </a:stretch>
        </p:blipFill>
        <p:spPr>
          <a:xfrm>
            <a:off x="1342700" y="2874378"/>
            <a:ext cx="8718035" cy="693480"/>
          </a:xfrm>
        </p:spPr>
      </p:pic>
      <p:sp>
        <p:nvSpPr>
          <p:cNvPr id="6" name="文本框 5">
            <a:extLst>
              <a:ext uri="{FF2B5EF4-FFF2-40B4-BE49-F238E27FC236}">
                <a16:creationId xmlns:a16="http://schemas.microsoft.com/office/drawing/2014/main" id="{BF9D6435-BFB5-461A-B2D6-17FB92F73CA0}"/>
              </a:ext>
            </a:extLst>
          </p:cNvPr>
          <p:cNvSpPr txBox="1"/>
          <p:nvPr/>
        </p:nvSpPr>
        <p:spPr>
          <a:xfrm>
            <a:off x="4504889" y="1971413"/>
            <a:ext cx="2835478" cy="369332"/>
          </a:xfrm>
          <a:prstGeom prst="rect">
            <a:avLst/>
          </a:prstGeom>
          <a:noFill/>
        </p:spPr>
        <p:txBody>
          <a:bodyPr wrap="square" rtlCol="0">
            <a:spAutoFit/>
          </a:bodyPr>
          <a:lstStyle/>
          <a:p>
            <a:r>
              <a:rPr lang="en-US" altLang="zh-CN" dirty="0"/>
              <a:t>Total Execution Time</a:t>
            </a:r>
            <a:endParaRPr lang="zh-CN" altLang="en-US" dirty="0"/>
          </a:p>
        </p:txBody>
      </p:sp>
      <p:sp>
        <p:nvSpPr>
          <p:cNvPr id="7" name="文本框 6">
            <a:extLst>
              <a:ext uri="{FF2B5EF4-FFF2-40B4-BE49-F238E27FC236}">
                <a16:creationId xmlns:a16="http://schemas.microsoft.com/office/drawing/2014/main" id="{E7592B55-29B3-4EBC-8CF1-95C1CC1F0F05}"/>
              </a:ext>
            </a:extLst>
          </p:cNvPr>
          <p:cNvSpPr txBox="1"/>
          <p:nvPr/>
        </p:nvSpPr>
        <p:spPr>
          <a:xfrm>
            <a:off x="2768367" y="4160939"/>
            <a:ext cx="5897461" cy="1754326"/>
          </a:xfrm>
          <a:prstGeom prst="rect">
            <a:avLst/>
          </a:prstGeom>
          <a:noFill/>
        </p:spPr>
        <p:txBody>
          <a:bodyPr wrap="square" rtlCol="0">
            <a:spAutoFit/>
          </a:bodyPr>
          <a:lstStyle/>
          <a:p>
            <a:r>
              <a:rPr lang="en-US" altLang="zh-CN" dirty="0"/>
              <a:t>Total System CPU Time = 120 * 14 = 1680s</a:t>
            </a:r>
          </a:p>
          <a:p>
            <a:endParaRPr lang="en-US" altLang="zh-CN" dirty="0"/>
          </a:p>
          <a:p>
            <a:r>
              <a:rPr lang="en-US" altLang="zh-CN" dirty="0"/>
              <a:t>1045/1680 = 62%</a:t>
            </a:r>
          </a:p>
          <a:p>
            <a:endParaRPr lang="en-US" altLang="zh-CN" dirty="0"/>
          </a:p>
          <a:p>
            <a:r>
              <a:rPr lang="en-US" altLang="zh-CN" dirty="0"/>
              <a:t>1206/1680 = 71.78%</a:t>
            </a:r>
          </a:p>
          <a:p>
            <a:r>
              <a:rPr lang="en-US" altLang="zh-CN" dirty="0"/>
              <a:t>1507/1680 = 89.7%</a:t>
            </a:r>
            <a:endParaRPr lang="zh-CN" altLang="en-US" dirty="0"/>
          </a:p>
        </p:txBody>
      </p:sp>
    </p:spTree>
    <p:extLst>
      <p:ext uri="{BB962C8B-B14F-4D97-AF65-F5344CB8AC3E}">
        <p14:creationId xmlns:p14="http://schemas.microsoft.com/office/powerpoint/2010/main" val="2840290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CD84DD0-534D-443B-97C7-5603BE14F7F1}"/>
              </a:ext>
            </a:extLst>
          </p:cNvPr>
          <p:cNvSpPr>
            <a:spLocks noGrp="1"/>
          </p:cNvSpPr>
          <p:nvPr>
            <p:ph type="title"/>
          </p:nvPr>
        </p:nvSpPr>
        <p:spPr/>
        <p:txBody>
          <a:bodyPr/>
          <a:lstStyle/>
          <a:p>
            <a:r>
              <a:rPr lang="en-US" altLang="zh-CN" dirty="0"/>
              <a:t>SRSF vs EDF with single type of function(305.jpg)</a:t>
            </a:r>
            <a:endParaRPr lang="zh-CN" altLang="en-US" dirty="0"/>
          </a:p>
        </p:txBody>
      </p:sp>
      <p:pic>
        <p:nvPicPr>
          <p:cNvPr id="6" name="图片 5">
            <a:extLst>
              <a:ext uri="{FF2B5EF4-FFF2-40B4-BE49-F238E27FC236}">
                <a16:creationId xmlns:a16="http://schemas.microsoft.com/office/drawing/2014/main" id="{93649F6B-C3B6-4EA9-A270-C4ADAF3A267D}"/>
              </a:ext>
            </a:extLst>
          </p:cNvPr>
          <p:cNvPicPr>
            <a:picLocks noChangeAspect="1"/>
          </p:cNvPicPr>
          <p:nvPr/>
        </p:nvPicPr>
        <p:blipFill>
          <a:blip r:embed="rId2"/>
          <a:stretch>
            <a:fillRect/>
          </a:stretch>
        </p:blipFill>
        <p:spPr>
          <a:xfrm>
            <a:off x="374515" y="1690688"/>
            <a:ext cx="11728196" cy="1592718"/>
          </a:xfrm>
          <a:prstGeom prst="rect">
            <a:avLst/>
          </a:prstGeom>
        </p:spPr>
      </p:pic>
      <p:pic>
        <p:nvPicPr>
          <p:cNvPr id="8" name="图片 7">
            <a:extLst>
              <a:ext uri="{FF2B5EF4-FFF2-40B4-BE49-F238E27FC236}">
                <a16:creationId xmlns:a16="http://schemas.microsoft.com/office/drawing/2014/main" id="{0388392F-2DAA-4E8E-9DA4-538E82D06C62}"/>
              </a:ext>
            </a:extLst>
          </p:cNvPr>
          <p:cNvPicPr>
            <a:picLocks noChangeAspect="1"/>
          </p:cNvPicPr>
          <p:nvPr/>
        </p:nvPicPr>
        <p:blipFill>
          <a:blip r:embed="rId3"/>
          <a:stretch>
            <a:fillRect/>
          </a:stretch>
        </p:blipFill>
        <p:spPr>
          <a:xfrm>
            <a:off x="2928754" y="3527572"/>
            <a:ext cx="6066046" cy="2789162"/>
          </a:xfrm>
          <a:prstGeom prst="rect">
            <a:avLst/>
          </a:prstGeom>
        </p:spPr>
      </p:pic>
    </p:spTree>
    <p:extLst>
      <p:ext uri="{BB962C8B-B14F-4D97-AF65-F5344CB8AC3E}">
        <p14:creationId xmlns:p14="http://schemas.microsoft.com/office/powerpoint/2010/main" val="4254982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9EF3B-48A5-43DB-9BEF-D759ADF1CE35}"/>
              </a:ext>
            </a:extLst>
          </p:cNvPr>
          <p:cNvSpPr>
            <a:spLocks noGrp="1"/>
          </p:cNvSpPr>
          <p:nvPr>
            <p:ph type="title"/>
          </p:nvPr>
        </p:nvSpPr>
        <p:spPr/>
        <p:txBody>
          <a:bodyPr/>
          <a:lstStyle/>
          <a:p>
            <a:r>
              <a:rPr lang="en-US" altLang="zh-CN" dirty="0"/>
              <a:t>SRSF vs EDF with single type of function(305.jpg)</a:t>
            </a:r>
            <a:endParaRPr lang="zh-CN" altLang="en-US" dirty="0"/>
          </a:p>
        </p:txBody>
      </p:sp>
      <p:pic>
        <p:nvPicPr>
          <p:cNvPr id="5" name="内容占位符 4">
            <a:extLst>
              <a:ext uri="{FF2B5EF4-FFF2-40B4-BE49-F238E27FC236}">
                <a16:creationId xmlns:a16="http://schemas.microsoft.com/office/drawing/2014/main" id="{0263A38B-BD8A-4604-B3FB-6A93F51EB16D}"/>
              </a:ext>
            </a:extLst>
          </p:cNvPr>
          <p:cNvPicPr>
            <a:picLocks noGrp="1" noChangeAspect="1"/>
          </p:cNvPicPr>
          <p:nvPr>
            <p:ph idx="1"/>
          </p:nvPr>
        </p:nvPicPr>
        <p:blipFill>
          <a:blip r:embed="rId2"/>
          <a:stretch>
            <a:fillRect/>
          </a:stretch>
        </p:blipFill>
        <p:spPr>
          <a:xfrm>
            <a:off x="2877712" y="3093691"/>
            <a:ext cx="6218459" cy="670618"/>
          </a:xfrm>
        </p:spPr>
      </p:pic>
      <p:sp>
        <p:nvSpPr>
          <p:cNvPr id="6" name="文本框 5">
            <a:extLst>
              <a:ext uri="{FF2B5EF4-FFF2-40B4-BE49-F238E27FC236}">
                <a16:creationId xmlns:a16="http://schemas.microsoft.com/office/drawing/2014/main" id="{267EE372-E014-42AE-8BF3-C2425D390D85}"/>
              </a:ext>
            </a:extLst>
          </p:cNvPr>
          <p:cNvSpPr txBox="1"/>
          <p:nvPr/>
        </p:nvSpPr>
        <p:spPr>
          <a:xfrm>
            <a:off x="4569202" y="2374084"/>
            <a:ext cx="2835478" cy="369332"/>
          </a:xfrm>
          <a:prstGeom prst="rect">
            <a:avLst/>
          </a:prstGeom>
          <a:noFill/>
        </p:spPr>
        <p:txBody>
          <a:bodyPr wrap="square" rtlCol="0">
            <a:spAutoFit/>
          </a:bodyPr>
          <a:lstStyle/>
          <a:p>
            <a:r>
              <a:rPr lang="en-US" altLang="zh-CN" dirty="0"/>
              <a:t>Total Execution Time</a:t>
            </a:r>
            <a:endParaRPr lang="zh-CN" altLang="en-US" dirty="0"/>
          </a:p>
        </p:txBody>
      </p:sp>
      <p:sp>
        <p:nvSpPr>
          <p:cNvPr id="8" name="文本框 7">
            <a:extLst>
              <a:ext uri="{FF2B5EF4-FFF2-40B4-BE49-F238E27FC236}">
                <a16:creationId xmlns:a16="http://schemas.microsoft.com/office/drawing/2014/main" id="{ACBDC0A9-148E-4BC3-B154-EA190DF1F174}"/>
              </a:ext>
            </a:extLst>
          </p:cNvPr>
          <p:cNvSpPr txBox="1"/>
          <p:nvPr/>
        </p:nvSpPr>
        <p:spPr>
          <a:xfrm>
            <a:off x="3374472" y="4605448"/>
            <a:ext cx="6094602" cy="369332"/>
          </a:xfrm>
          <a:prstGeom prst="rect">
            <a:avLst/>
          </a:prstGeom>
          <a:noFill/>
        </p:spPr>
        <p:txBody>
          <a:bodyPr wrap="square">
            <a:spAutoFit/>
          </a:bodyPr>
          <a:lstStyle/>
          <a:p>
            <a:r>
              <a:rPr lang="en-US" altLang="zh-CN" dirty="0"/>
              <a:t>Total System CPU Time = 120 * 14 = 1680s</a:t>
            </a:r>
          </a:p>
        </p:txBody>
      </p:sp>
    </p:spTree>
    <p:extLst>
      <p:ext uri="{BB962C8B-B14F-4D97-AF65-F5344CB8AC3E}">
        <p14:creationId xmlns:p14="http://schemas.microsoft.com/office/powerpoint/2010/main" val="1882432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312533" y="45268"/>
            <a:ext cx="7181676" cy="1325563"/>
          </a:xfrm>
        </p:spPr>
        <p:txBody>
          <a:bodyPr/>
          <a:lstStyle/>
          <a:p>
            <a:r>
              <a:rPr lang="en-US" altLang="zh-CN" dirty="0"/>
              <a:t>EDF vs SRSF(c=20)</a:t>
            </a:r>
            <a:endParaRPr lang="zh-CN" altLang="en-US" dirty="0"/>
          </a:p>
        </p:txBody>
      </p:sp>
      <p:sp>
        <p:nvSpPr>
          <p:cNvPr id="3" name="文本框 2">
            <a:extLst>
              <a:ext uri="{FF2B5EF4-FFF2-40B4-BE49-F238E27FC236}">
                <a16:creationId xmlns:a16="http://schemas.microsoft.com/office/drawing/2014/main" id="{69161C48-E194-4C03-8712-CE37B2774D4A}"/>
              </a:ext>
            </a:extLst>
          </p:cNvPr>
          <p:cNvSpPr txBox="1"/>
          <p:nvPr/>
        </p:nvSpPr>
        <p:spPr>
          <a:xfrm>
            <a:off x="237731" y="3429000"/>
            <a:ext cx="4152551" cy="1200329"/>
          </a:xfrm>
          <a:prstGeom prst="rect">
            <a:avLst/>
          </a:prstGeom>
          <a:noFill/>
        </p:spPr>
        <p:txBody>
          <a:bodyPr wrap="square" rtlCol="0">
            <a:spAutoFit/>
          </a:bodyPr>
          <a:lstStyle/>
          <a:p>
            <a:r>
              <a:rPr lang="en-US" altLang="zh-CN" dirty="0"/>
              <a:t>For light workload, all requests meet their deadline, it seems SRSF has a shorter tail latency then EDF, but don’t know if this is randomness</a:t>
            </a:r>
            <a:endParaRPr lang="zh-CN" altLang="en-US" dirty="0"/>
          </a:p>
        </p:txBody>
      </p:sp>
      <p:pic>
        <p:nvPicPr>
          <p:cNvPr id="5" name="图片 4">
            <a:extLst>
              <a:ext uri="{FF2B5EF4-FFF2-40B4-BE49-F238E27FC236}">
                <a16:creationId xmlns:a16="http://schemas.microsoft.com/office/drawing/2014/main" id="{E5086DCA-4CF6-4164-8D56-BA252B41CBEC}"/>
              </a:ext>
            </a:extLst>
          </p:cNvPr>
          <p:cNvPicPr>
            <a:picLocks noChangeAspect="1"/>
          </p:cNvPicPr>
          <p:nvPr/>
        </p:nvPicPr>
        <p:blipFill>
          <a:blip r:embed="rId2"/>
          <a:stretch>
            <a:fillRect/>
          </a:stretch>
        </p:blipFill>
        <p:spPr>
          <a:xfrm>
            <a:off x="614545" y="1877827"/>
            <a:ext cx="3344979" cy="770657"/>
          </a:xfrm>
          <a:prstGeom prst="rect">
            <a:avLst/>
          </a:prstGeom>
        </p:spPr>
      </p:pic>
      <p:pic>
        <p:nvPicPr>
          <p:cNvPr id="2050" name="Picture 2">
            <a:extLst>
              <a:ext uri="{FF2B5EF4-FFF2-40B4-BE49-F238E27FC236}">
                <a16:creationId xmlns:a16="http://schemas.microsoft.com/office/drawing/2014/main" id="{0CA36C22-F173-46CD-AE97-1062EEA32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588" y="362191"/>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2B4D5D9-2B55-4231-872A-7C924B592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588" y="3697058"/>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F020E48-D9E4-47DD-963F-794C8C560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5813" y="362191"/>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F91E371-F337-40D1-8DAD-A137233A8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5813" y="3681491"/>
            <a:ext cx="376237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6D82FD74-90F2-4C2A-8BB3-429AA7E429CB}"/>
              </a:ext>
            </a:extLst>
          </p:cNvPr>
          <p:cNvPicPr>
            <a:picLocks noChangeAspect="1"/>
          </p:cNvPicPr>
          <p:nvPr/>
        </p:nvPicPr>
        <p:blipFill>
          <a:blip r:embed="rId7"/>
          <a:stretch>
            <a:fillRect/>
          </a:stretch>
        </p:blipFill>
        <p:spPr>
          <a:xfrm>
            <a:off x="756150" y="5200670"/>
            <a:ext cx="2902927" cy="782911"/>
          </a:xfrm>
          <a:prstGeom prst="rect">
            <a:avLst/>
          </a:prstGeom>
        </p:spPr>
      </p:pic>
    </p:spTree>
    <p:extLst>
      <p:ext uri="{BB962C8B-B14F-4D97-AF65-F5344CB8AC3E}">
        <p14:creationId xmlns:p14="http://schemas.microsoft.com/office/powerpoint/2010/main" val="284806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CD84DD0-534D-443B-97C7-5603BE14F7F1}"/>
              </a:ext>
            </a:extLst>
          </p:cNvPr>
          <p:cNvSpPr>
            <a:spLocks noGrp="1"/>
          </p:cNvSpPr>
          <p:nvPr>
            <p:ph type="title"/>
          </p:nvPr>
        </p:nvSpPr>
        <p:spPr/>
        <p:txBody>
          <a:bodyPr/>
          <a:lstStyle/>
          <a:p>
            <a:r>
              <a:rPr lang="en-US" altLang="zh-CN" dirty="0"/>
              <a:t>SRSF vs EDF with single type of function</a:t>
            </a:r>
            <a:endParaRPr lang="zh-CN" altLang="en-US" dirty="0"/>
          </a:p>
        </p:txBody>
      </p:sp>
      <p:pic>
        <p:nvPicPr>
          <p:cNvPr id="3" name="图片 2">
            <a:extLst>
              <a:ext uri="{FF2B5EF4-FFF2-40B4-BE49-F238E27FC236}">
                <a16:creationId xmlns:a16="http://schemas.microsoft.com/office/drawing/2014/main" id="{0647E4C2-007E-4DED-9646-ABD3313B4E7E}"/>
              </a:ext>
            </a:extLst>
          </p:cNvPr>
          <p:cNvPicPr>
            <a:picLocks noChangeAspect="1"/>
          </p:cNvPicPr>
          <p:nvPr/>
        </p:nvPicPr>
        <p:blipFill>
          <a:blip r:embed="rId2"/>
          <a:stretch>
            <a:fillRect/>
          </a:stretch>
        </p:blipFill>
        <p:spPr>
          <a:xfrm>
            <a:off x="0" y="0"/>
            <a:ext cx="11711028" cy="6858000"/>
          </a:xfrm>
          <a:prstGeom prst="rect">
            <a:avLst/>
          </a:prstGeom>
        </p:spPr>
      </p:pic>
    </p:spTree>
    <p:extLst>
      <p:ext uri="{BB962C8B-B14F-4D97-AF65-F5344CB8AC3E}">
        <p14:creationId xmlns:p14="http://schemas.microsoft.com/office/powerpoint/2010/main" val="3465470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2C192-ABFE-4F1D-BA2E-0CFF8F1807CE}"/>
              </a:ext>
            </a:extLst>
          </p:cNvPr>
          <p:cNvSpPr>
            <a:spLocks noGrp="1"/>
          </p:cNvSpPr>
          <p:nvPr>
            <p:ph type="title"/>
          </p:nvPr>
        </p:nvSpPr>
        <p:spPr>
          <a:xfrm>
            <a:off x="2616666" y="2579818"/>
            <a:ext cx="7273954" cy="1325563"/>
          </a:xfrm>
        </p:spPr>
        <p:txBody>
          <a:bodyPr/>
          <a:lstStyle/>
          <a:p>
            <a:r>
              <a:rPr lang="en-US" altLang="zh-CN" dirty="0"/>
              <a:t>Sledge Meeting 11/29/2021</a:t>
            </a:r>
            <a:endParaRPr lang="zh-CN" altLang="en-US" dirty="0"/>
          </a:p>
        </p:txBody>
      </p:sp>
    </p:spTree>
    <p:extLst>
      <p:ext uri="{BB962C8B-B14F-4D97-AF65-F5344CB8AC3E}">
        <p14:creationId xmlns:p14="http://schemas.microsoft.com/office/powerpoint/2010/main" val="2262930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2C192-ABFE-4F1D-BA2E-0CFF8F1807CE}"/>
              </a:ext>
            </a:extLst>
          </p:cNvPr>
          <p:cNvSpPr>
            <a:spLocks noGrp="1"/>
          </p:cNvSpPr>
          <p:nvPr>
            <p:ph type="title"/>
          </p:nvPr>
        </p:nvSpPr>
        <p:spPr>
          <a:xfrm>
            <a:off x="330665" y="113709"/>
            <a:ext cx="8065189" cy="1325563"/>
          </a:xfrm>
        </p:spPr>
        <p:txBody>
          <a:bodyPr/>
          <a:lstStyle/>
          <a:p>
            <a:r>
              <a:rPr lang="en-US" altLang="zh-CN" dirty="0"/>
              <a:t>EDF vs SRSF with 71% of 5k.jpg request</a:t>
            </a:r>
            <a:endParaRPr lang="zh-CN" altLang="en-US" dirty="0"/>
          </a:p>
        </p:txBody>
      </p:sp>
      <p:pic>
        <p:nvPicPr>
          <p:cNvPr id="1034" name="Picture 10">
            <a:extLst>
              <a:ext uri="{FF2B5EF4-FFF2-40B4-BE49-F238E27FC236}">
                <a16:creationId xmlns:a16="http://schemas.microsoft.com/office/drawing/2014/main" id="{3775FC15-8404-4EB3-A24C-1B273BC9D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097" y="965739"/>
            <a:ext cx="4198046" cy="29690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7F8BEC3-E8F7-4214-B07A-B0AEDD2A2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399" y="3711954"/>
            <a:ext cx="4366593" cy="288933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80A1F11-749F-4E00-8D1A-80B16264E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646" y="1073791"/>
            <a:ext cx="4455346" cy="286103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56986370-FAB4-4F09-95E3-2E43AC27C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8871" y="3711954"/>
            <a:ext cx="4366594" cy="288933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0C8003F-8E09-4554-A6BB-BE57068846C5}"/>
              </a:ext>
            </a:extLst>
          </p:cNvPr>
          <p:cNvSpPr txBox="1"/>
          <p:nvPr/>
        </p:nvSpPr>
        <p:spPr>
          <a:xfrm>
            <a:off x="4721677" y="6527210"/>
            <a:ext cx="685204" cy="369332"/>
          </a:xfrm>
          <a:prstGeom prst="rect">
            <a:avLst/>
          </a:prstGeom>
          <a:noFill/>
        </p:spPr>
        <p:txBody>
          <a:bodyPr wrap="square" rtlCol="0">
            <a:spAutoFit/>
          </a:bodyPr>
          <a:lstStyle/>
          <a:p>
            <a:r>
              <a:rPr lang="en-US" altLang="zh-CN" b="1" dirty="0"/>
              <a:t>EDF</a:t>
            </a:r>
            <a:endParaRPr lang="zh-CN" altLang="en-US" b="1" dirty="0"/>
          </a:p>
        </p:txBody>
      </p:sp>
      <p:sp>
        <p:nvSpPr>
          <p:cNvPr id="14" name="文本框 13">
            <a:extLst>
              <a:ext uri="{FF2B5EF4-FFF2-40B4-BE49-F238E27FC236}">
                <a16:creationId xmlns:a16="http://schemas.microsoft.com/office/drawing/2014/main" id="{03F7AF43-931C-4031-BBA0-D23812AD75ED}"/>
              </a:ext>
            </a:extLst>
          </p:cNvPr>
          <p:cNvSpPr txBox="1"/>
          <p:nvPr/>
        </p:nvSpPr>
        <p:spPr>
          <a:xfrm>
            <a:off x="9302567" y="6527210"/>
            <a:ext cx="903318" cy="369332"/>
          </a:xfrm>
          <a:prstGeom prst="rect">
            <a:avLst/>
          </a:prstGeom>
          <a:noFill/>
        </p:spPr>
        <p:txBody>
          <a:bodyPr wrap="square" rtlCol="0">
            <a:spAutoFit/>
          </a:bodyPr>
          <a:lstStyle/>
          <a:p>
            <a:r>
              <a:rPr lang="en-US" altLang="zh-CN" b="1" dirty="0"/>
              <a:t>SRSF</a:t>
            </a:r>
            <a:endParaRPr lang="zh-CN" altLang="en-US" b="1" dirty="0"/>
          </a:p>
        </p:txBody>
      </p:sp>
      <p:pic>
        <p:nvPicPr>
          <p:cNvPr id="5" name="图片 4">
            <a:extLst>
              <a:ext uri="{FF2B5EF4-FFF2-40B4-BE49-F238E27FC236}">
                <a16:creationId xmlns:a16="http://schemas.microsoft.com/office/drawing/2014/main" id="{324C03D1-CFA1-45B3-8A05-DE6828D82885}"/>
              </a:ext>
            </a:extLst>
          </p:cNvPr>
          <p:cNvPicPr>
            <a:picLocks noChangeAspect="1"/>
          </p:cNvPicPr>
          <p:nvPr/>
        </p:nvPicPr>
        <p:blipFill>
          <a:blip r:embed="rId6"/>
          <a:stretch>
            <a:fillRect/>
          </a:stretch>
        </p:blipFill>
        <p:spPr>
          <a:xfrm>
            <a:off x="438658" y="3505742"/>
            <a:ext cx="2156647" cy="678239"/>
          </a:xfrm>
          <a:prstGeom prst="rect">
            <a:avLst/>
          </a:prstGeom>
        </p:spPr>
      </p:pic>
      <p:sp>
        <p:nvSpPr>
          <p:cNvPr id="6" name="文本框 5">
            <a:extLst>
              <a:ext uri="{FF2B5EF4-FFF2-40B4-BE49-F238E27FC236}">
                <a16:creationId xmlns:a16="http://schemas.microsoft.com/office/drawing/2014/main" id="{1FCD0573-68C1-4CB5-AA36-C1ABD73A5FDC}"/>
              </a:ext>
            </a:extLst>
          </p:cNvPr>
          <p:cNvSpPr txBox="1"/>
          <p:nvPr/>
        </p:nvSpPr>
        <p:spPr>
          <a:xfrm>
            <a:off x="438658" y="4991450"/>
            <a:ext cx="2262597" cy="369332"/>
          </a:xfrm>
          <a:prstGeom prst="rect">
            <a:avLst/>
          </a:prstGeom>
          <a:noFill/>
        </p:spPr>
        <p:txBody>
          <a:bodyPr wrap="square" rtlCol="0">
            <a:spAutoFit/>
          </a:bodyPr>
          <a:lstStyle/>
          <a:p>
            <a:r>
              <a:rPr lang="en-US" altLang="zh-CN" dirty="0"/>
              <a:t>Deadline: 40ms</a:t>
            </a:r>
            <a:endParaRPr lang="zh-CN" altLang="en-US" dirty="0"/>
          </a:p>
        </p:txBody>
      </p:sp>
    </p:spTree>
    <p:extLst>
      <p:ext uri="{BB962C8B-B14F-4D97-AF65-F5344CB8AC3E}">
        <p14:creationId xmlns:p14="http://schemas.microsoft.com/office/powerpoint/2010/main" val="1662418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2C192-ABFE-4F1D-BA2E-0CFF8F1807CE}"/>
              </a:ext>
            </a:extLst>
          </p:cNvPr>
          <p:cNvSpPr>
            <a:spLocks noGrp="1"/>
          </p:cNvSpPr>
          <p:nvPr>
            <p:ph type="title"/>
          </p:nvPr>
        </p:nvSpPr>
        <p:spPr>
          <a:xfrm>
            <a:off x="330665" y="113709"/>
            <a:ext cx="8065189" cy="1325563"/>
          </a:xfrm>
        </p:spPr>
        <p:txBody>
          <a:bodyPr/>
          <a:lstStyle/>
          <a:p>
            <a:r>
              <a:rPr lang="en-US" altLang="zh-CN" dirty="0"/>
              <a:t>EDF vs SRSF with 71% of 5k.jpg request</a:t>
            </a:r>
            <a:endParaRPr lang="zh-CN" altLang="en-US" dirty="0"/>
          </a:p>
        </p:txBody>
      </p:sp>
      <p:sp>
        <p:nvSpPr>
          <p:cNvPr id="3" name="文本框 2">
            <a:extLst>
              <a:ext uri="{FF2B5EF4-FFF2-40B4-BE49-F238E27FC236}">
                <a16:creationId xmlns:a16="http://schemas.microsoft.com/office/drawing/2014/main" id="{50C8003F-8E09-4554-A6BB-BE57068846C5}"/>
              </a:ext>
            </a:extLst>
          </p:cNvPr>
          <p:cNvSpPr txBox="1"/>
          <p:nvPr/>
        </p:nvSpPr>
        <p:spPr>
          <a:xfrm>
            <a:off x="4878626" y="4991450"/>
            <a:ext cx="685204" cy="369332"/>
          </a:xfrm>
          <a:prstGeom prst="rect">
            <a:avLst/>
          </a:prstGeom>
          <a:noFill/>
        </p:spPr>
        <p:txBody>
          <a:bodyPr wrap="square" rtlCol="0">
            <a:spAutoFit/>
          </a:bodyPr>
          <a:lstStyle/>
          <a:p>
            <a:r>
              <a:rPr lang="en-US" altLang="zh-CN" b="1" dirty="0"/>
              <a:t>EDF</a:t>
            </a:r>
            <a:endParaRPr lang="zh-CN" altLang="en-US" b="1" dirty="0"/>
          </a:p>
        </p:txBody>
      </p:sp>
      <p:sp>
        <p:nvSpPr>
          <p:cNvPr id="14" name="文本框 13">
            <a:extLst>
              <a:ext uri="{FF2B5EF4-FFF2-40B4-BE49-F238E27FC236}">
                <a16:creationId xmlns:a16="http://schemas.microsoft.com/office/drawing/2014/main" id="{03F7AF43-931C-4031-BBA0-D23812AD75ED}"/>
              </a:ext>
            </a:extLst>
          </p:cNvPr>
          <p:cNvSpPr txBox="1"/>
          <p:nvPr/>
        </p:nvSpPr>
        <p:spPr>
          <a:xfrm>
            <a:off x="9750700" y="5070493"/>
            <a:ext cx="903318" cy="369332"/>
          </a:xfrm>
          <a:prstGeom prst="rect">
            <a:avLst/>
          </a:prstGeom>
          <a:noFill/>
        </p:spPr>
        <p:txBody>
          <a:bodyPr wrap="square" rtlCol="0">
            <a:spAutoFit/>
          </a:bodyPr>
          <a:lstStyle/>
          <a:p>
            <a:r>
              <a:rPr lang="en-US" altLang="zh-CN" b="1" dirty="0"/>
              <a:t>SRSF</a:t>
            </a:r>
            <a:endParaRPr lang="zh-CN" altLang="en-US" b="1" dirty="0"/>
          </a:p>
        </p:txBody>
      </p:sp>
      <p:pic>
        <p:nvPicPr>
          <p:cNvPr id="5" name="图片 4">
            <a:extLst>
              <a:ext uri="{FF2B5EF4-FFF2-40B4-BE49-F238E27FC236}">
                <a16:creationId xmlns:a16="http://schemas.microsoft.com/office/drawing/2014/main" id="{324C03D1-CFA1-45B3-8A05-DE6828D82885}"/>
              </a:ext>
            </a:extLst>
          </p:cNvPr>
          <p:cNvPicPr>
            <a:picLocks noChangeAspect="1"/>
          </p:cNvPicPr>
          <p:nvPr/>
        </p:nvPicPr>
        <p:blipFill>
          <a:blip r:embed="rId2"/>
          <a:stretch>
            <a:fillRect/>
          </a:stretch>
        </p:blipFill>
        <p:spPr>
          <a:xfrm>
            <a:off x="438658" y="3505742"/>
            <a:ext cx="2156647" cy="678239"/>
          </a:xfrm>
          <a:prstGeom prst="rect">
            <a:avLst/>
          </a:prstGeom>
        </p:spPr>
      </p:pic>
      <p:sp>
        <p:nvSpPr>
          <p:cNvPr id="6" name="文本框 5">
            <a:extLst>
              <a:ext uri="{FF2B5EF4-FFF2-40B4-BE49-F238E27FC236}">
                <a16:creationId xmlns:a16="http://schemas.microsoft.com/office/drawing/2014/main" id="{1FCD0573-68C1-4CB5-AA36-C1ABD73A5FDC}"/>
              </a:ext>
            </a:extLst>
          </p:cNvPr>
          <p:cNvSpPr txBox="1"/>
          <p:nvPr/>
        </p:nvSpPr>
        <p:spPr>
          <a:xfrm>
            <a:off x="438658" y="4991450"/>
            <a:ext cx="2262597" cy="369332"/>
          </a:xfrm>
          <a:prstGeom prst="rect">
            <a:avLst/>
          </a:prstGeom>
          <a:noFill/>
        </p:spPr>
        <p:txBody>
          <a:bodyPr wrap="square" rtlCol="0">
            <a:spAutoFit/>
          </a:bodyPr>
          <a:lstStyle/>
          <a:p>
            <a:r>
              <a:rPr lang="en-US" altLang="zh-CN" dirty="0"/>
              <a:t>Deadline: 40ms</a:t>
            </a:r>
            <a:endParaRPr lang="zh-CN" altLang="en-US" dirty="0"/>
          </a:p>
        </p:txBody>
      </p:sp>
      <p:pic>
        <p:nvPicPr>
          <p:cNvPr id="4100" name="Picture 4">
            <a:extLst>
              <a:ext uri="{FF2B5EF4-FFF2-40B4-BE49-F238E27FC236}">
                <a16:creationId xmlns:a16="http://schemas.microsoft.com/office/drawing/2014/main" id="{635A32FA-F4DC-4930-99EE-F31232F7A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305" y="1677799"/>
            <a:ext cx="4566643" cy="32297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4A1081C-9ADD-43AD-ABEE-279C853B5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7681" y="1786856"/>
            <a:ext cx="4859746" cy="312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394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2C192-ABFE-4F1D-BA2E-0CFF8F1807CE}"/>
              </a:ext>
            </a:extLst>
          </p:cNvPr>
          <p:cNvSpPr>
            <a:spLocks noGrp="1"/>
          </p:cNvSpPr>
          <p:nvPr>
            <p:ph type="title"/>
          </p:nvPr>
        </p:nvSpPr>
        <p:spPr>
          <a:xfrm>
            <a:off x="330665" y="113709"/>
            <a:ext cx="8065189" cy="1325563"/>
          </a:xfrm>
        </p:spPr>
        <p:txBody>
          <a:bodyPr/>
          <a:lstStyle/>
          <a:p>
            <a:r>
              <a:rPr lang="en-US" altLang="zh-CN" dirty="0"/>
              <a:t>EDF vs SRSF with 80% of 305k.jpg request</a:t>
            </a:r>
            <a:endParaRPr lang="zh-CN" altLang="en-US" dirty="0"/>
          </a:p>
        </p:txBody>
      </p:sp>
      <p:sp>
        <p:nvSpPr>
          <p:cNvPr id="3" name="文本框 2">
            <a:extLst>
              <a:ext uri="{FF2B5EF4-FFF2-40B4-BE49-F238E27FC236}">
                <a16:creationId xmlns:a16="http://schemas.microsoft.com/office/drawing/2014/main" id="{50C8003F-8E09-4554-A6BB-BE57068846C5}"/>
              </a:ext>
            </a:extLst>
          </p:cNvPr>
          <p:cNvSpPr txBox="1"/>
          <p:nvPr/>
        </p:nvSpPr>
        <p:spPr>
          <a:xfrm>
            <a:off x="4770222" y="6468472"/>
            <a:ext cx="685204" cy="369332"/>
          </a:xfrm>
          <a:prstGeom prst="rect">
            <a:avLst/>
          </a:prstGeom>
          <a:noFill/>
        </p:spPr>
        <p:txBody>
          <a:bodyPr wrap="square" rtlCol="0">
            <a:spAutoFit/>
          </a:bodyPr>
          <a:lstStyle/>
          <a:p>
            <a:r>
              <a:rPr lang="en-US" altLang="zh-CN" b="1" dirty="0"/>
              <a:t>EDF</a:t>
            </a:r>
            <a:endParaRPr lang="zh-CN" altLang="en-US" b="1" dirty="0"/>
          </a:p>
        </p:txBody>
      </p:sp>
      <p:sp>
        <p:nvSpPr>
          <p:cNvPr id="14" name="文本框 13">
            <a:extLst>
              <a:ext uri="{FF2B5EF4-FFF2-40B4-BE49-F238E27FC236}">
                <a16:creationId xmlns:a16="http://schemas.microsoft.com/office/drawing/2014/main" id="{03F7AF43-931C-4031-BBA0-D23812AD75ED}"/>
              </a:ext>
            </a:extLst>
          </p:cNvPr>
          <p:cNvSpPr txBox="1"/>
          <p:nvPr/>
        </p:nvSpPr>
        <p:spPr>
          <a:xfrm>
            <a:off x="8953746" y="6468472"/>
            <a:ext cx="903318" cy="369332"/>
          </a:xfrm>
          <a:prstGeom prst="rect">
            <a:avLst/>
          </a:prstGeom>
          <a:noFill/>
        </p:spPr>
        <p:txBody>
          <a:bodyPr wrap="square" rtlCol="0">
            <a:spAutoFit/>
          </a:bodyPr>
          <a:lstStyle/>
          <a:p>
            <a:r>
              <a:rPr lang="en-US" altLang="zh-CN" b="1" dirty="0"/>
              <a:t>SRSF</a:t>
            </a:r>
            <a:endParaRPr lang="zh-CN" altLang="en-US" b="1" dirty="0"/>
          </a:p>
        </p:txBody>
      </p:sp>
      <p:pic>
        <p:nvPicPr>
          <p:cNvPr id="2052" name="Picture 4">
            <a:extLst>
              <a:ext uri="{FF2B5EF4-FFF2-40B4-BE49-F238E27FC236}">
                <a16:creationId xmlns:a16="http://schemas.microsoft.com/office/drawing/2014/main" id="{6992ED84-D3B6-442F-8F00-A9682029B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973" y="881066"/>
            <a:ext cx="4163685" cy="292207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960C476E-CDB5-4367-B682-D6C80317B9C9}"/>
              </a:ext>
            </a:extLst>
          </p:cNvPr>
          <p:cNvPicPr>
            <a:picLocks noChangeAspect="1"/>
          </p:cNvPicPr>
          <p:nvPr/>
        </p:nvPicPr>
        <p:blipFill>
          <a:blip r:embed="rId3"/>
          <a:stretch>
            <a:fillRect/>
          </a:stretch>
        </p:blipFill>
        <p:spPr>
          <a:xfrm>
            <a:off x="115283" y="3244932"/>
            <a:ext cx="2149026" cy="685859"/>
          </a:xfrm>
          <a:prstGeom prst="rect">
            <a:avLst/>
          </a:prstGeom>
        </p:spPr>
      </p:pic>
      <p:pic>
        <p:nvPicPr>
          <p:cNvPr id="2054" name="Picture 6">
            <a:extLst>
              <a:ext uri="{FF2B5EF4-FFF2-40B4-BE49-F238E27FC236}">
                <a16:creationId xmlns:a16="http://schemas.microsoft.com/office/drawing/2014/main" id="{B271831C-0464-4C37-B722-63C31B00F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859" y="997516"/>
            <a:ext cx="4373788" cy="279495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94EA04E-6F2C-400F-9B71-8BA8BF5D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2626" y="3691042"/>
            <a:ext cx="4405109" cy="285099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187E5B7-5680-4186-9A92-DF770FC18B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8198" y="3677136"/>
            <a:ext cx="4405109" cy="285794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96130D9F-24D0-434D-B456-7474AAAB2CD7}"/>
              </a:ext>
            </a:extLst>
          </p:cNvPr>
          <p:cNvSpPr txBox="1"/>
          <p:nvPr/>
        </p:nvSpPr>
        <p:spPr>
          <a:xfrm>
            <a:off x="191865" y="4146061"/>
            <a:ext cx="1995861" cy="369332"/>
          </a:xfrm>
          <a:prstGeom prst="rect">
            <a:avLst/>
          </a:prstGeom>
          <a:noFill/>
        </p:spPr>
        <p:txBody>
          <a:bodyPr wrap="square" rtlCol="0">
            <a:spAutoFit/>
          </a:bodyPr>
          <a:lstStyle/>
          <a:p>
            <a:r>
              <a:rPr lang="en-US" altLang="zh-CN" dirty="0"/>
              <a:t>Deadline: 464ms</a:t>
            </a:r>
            <a:endParaRPr lang="zh-CN" altLang="en-US" dirty="0"/>
          </a:p>
        </p:txBody>
      </p:sp>
    </p:spTree>
    <p:extLst>
      <p:ext uri="{BB962C8B-B14F-4D97-AF65-F5344CB8AC3E}">
        <p14:creationId xmlns:p14="http://schemas.microsoft.com/office/powerpoint/2010/main" val="1534779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2C192-ABFE-4F1D-BA2E-0CFF8F1807CE}"/>
              </a:ext>
            </a:extLst>
          </p:cNvPr>
          <p:cNvSpPr>
            <a:spLocks noGrp="1"/>
          </p:cNvSpPr>
          <p:nvPr>
            <p:ph type="title"/>
          </p:nvPr>
        </p:nvSpPr>
        <p:spPr>
          <a:xfrm>
            <a:off x="330665" y="113709"/>
            <a:ext cx="8065189" cy="1325563"/>
          </a:xfrm>
        </p:spPr>
        <p:txBody>
          <a:bodyPr/>
          <a:lstStyle/>
          <a:p>
            <a:r>
              <a:rPr lang="en-US" altLang="zh-CN" dirty="0"/>
              <a:t>EDF vs SRSF with 80% of 305k.jpg request</a:t>
            </a:r>
            <a:endParaRPr lang="zh-CN" altLang="en-US" dirty="0"/>
          </a:p>
        </p:txBody>
      </p:sp>
      <p:sp>
        <p:nvSpPr>
          <p:cNvPr id="3" name="文本框 2">
            <a:extLst>
              <a:ext uri="{FF2B5EF4-FFF2-40B4-BE49-F238E27FC236}">
                <a16:creationId xmlns:a16="http://schemas.microsoft.com/office/drawing/2014/main" id="{50C8003F-8E09-4554-A6BB-BE57068846C5}"/>
              </a:ext>
            </a:extLst>
          </p:cNvPr>
          <p:cNvSpPr txBox="1"/>
          <p:nvPr/>
        </p:nvSpPr>
        <p:spPr>
          <a:xfrm>
            <a:off x="4849725" y="5226901"/>
            <a:ext cx="685204" cy="369332"/>
          </a:xfrm>
          <a:prstGeom prst="rect">
            <a:avLst/>
          </a:prstGeom>
          <a:noFill/>
        </p:spPr>
        <p:txBody>
          <a:bodyPr wrap="square" rtlCol="0">
            <a:spAutoFit/>
          </a:bodyPr>
          <a:lstStyle/>
          <a:p>
            <a:r>
              <a:rPr lang="en-US" altLang="zh-CN" b="1" dirty="0"/>
              <a:t>EDF</a:t>
            </a:r>
            <a:endParaRPr lang="zh-CN" altLang="en-US" b="1" dirty="0"/>
          </a:p>
        </p:txBody>
      </p:sp>
      <p:sp>
        <p:nvSpPr>
          <p:cNvPr id="14" name="文本框 13">
            <a:extLst>
              <a:ext uri="{FF2B5EF4-FFF2-40B4-BE49-F238E27FC236}">
                <a16:creationId xmlns:a16="http://schemas.microsoft.com/office/drawing/2014/main" id="{03F7AF43-931C-4031-BBA0-D23812AD75ED}"/>
              </a:ext>
            </a:extLst>
          </p:cNvPr>
          <p:cNvSpPr txBox="1"/>
          <p:nvPr/>
        </p:nvSpPr>
        <p:spPr>
          <a:xfrm>
            <a:off x="9637402" y="5226901"/>
            <a:ext cx="903318" cy="369332"/>
          </a:xfrm>
          <a:prstGeom prst="rect">
            <a:avLst/>
          </a:prstGeom>
          <a:noFill/>
        </p:spPr>
        <p:txBody>
          <a:bodyPr wrap="square" rtlCol="0">
            <a:spAutoFit/>
          </a:bodyPr>
          <a:lstStyle/>
          <a:p>
            <a:r>
              <a:rPr lang="en-US" altLang="zh-CN" b="1" dirty="0"/>
              <a:t>SRSF</a:t>
            </a:r>
            <a:endParaRPr lang="zh-CN" altLang="en-US" b="1" dirty="0"/>
          </a:p>
        </p:txBody>
      </p:sp>
      <p:pic>
        <p:nvPicPr>
          <p:cNvPr id="8" name="图片 7">
            <a:extLst>
              <a:ext uri="{FF2B5EF4-FFF2-40B4-BE49-F238E27FC236}">
                <a16:creationId xmlns:a16="http://schemas.microsoft.com/office/drawing/2014/main" id="{960C476E-CDB5-4367-B682-D6C80317B9C9}"/>
              </a:ext>
            </a:extLst>
          </p:cNvPr>
          <p:cNvPicPr>
            <a:picLocks noChangeAspect="1"/>
          </p:cNvPicPr>
          <p:nvPr/>
        </p:nvPicPr>
        <p:blipFill>
          <a:blip r:embed="rId2"/>
          <a:stretch>
            <a:fillRect/>
          </a:stretch>
        </p:blipFill>
        <p:spPr>
          <a:xfrm>
            <a:off x="115283" y="3244932"/>
            <a:ext cx="2149026" cy="685859"/>
          </a:xfrm>
          <a:prstGeom prst="rect">
            <a:avLst/>
          </a:prstGeom>
        </p:spPr>
      </p:pic>
      <p:sp>
        <p:nvSpPr>
          <p:cNvPr id="9" name="文本框 8">
            <a:extLst>
              <a:ext uri="{FF2B5EF4-FFF2-40B4-BE49-F238E27FC236}">
                <a16:creationId xmlns:a16="http://schemas.microsoft.com/office/drawing/2014/main" id="{96130D9F-24D0-434D-B456-7474AAAB2CD7}"/>
              </a:ext>
            </a:extLst>
          </p:cNvPr>
          <p:cNvSpPr txBox="1"/>
          <p:nvPr/>
        </p:nvSpPr>
        <p:spPr>
          <a:xfrm>
            <a:off x="191865" y="4146061"/>
            <a:ext cx="1995861" cy="369332"/>
          </a:xfrm>
          <a:prstGeom prst="rect">
            <a:avLst/>
          </a:prstGeom>
          <a:noFill/>
        </p:spPr>
        <p:txBody>
          <a:bodyPr wrap="square" rtlCol="0">
            <a:spAutoFit/>
          </a:bodyPr>
          <a:lstStyle/>
          <a:p>
            <a:r>
              <a:rPr lang="en-US" altLang="zh-CN" dirty="0"/>
              <a:t>Deadline: 464ms</a:t>
            </a:r>
            <a:endParaRPr lang="zh-CN" altLang="en-US" dirty="0"/>
          </a:p>
        </p:txBody>
      </p:sp>
      <p:pic>
        <p:nvPicPr>
          <p:cNvPr id="3078" name="Picture 6">
            <a:extLst>
              <a:ext uri="{FF2B5EF4-FFF2-40B4-BE49-F238E27FC236}">
                <a16:creationId xmlns:a16="http://schemas.microsoft.com/office/drawing/2014/main" id="{E5DD7098-BD56-45F9-943D-04573C105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253" y="1778522"/>
            <a:ext cx="4572299" cy="32088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8F8A43A-7102-4AEC-903B-F3BFC4194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6620" y="1904301"/>
            <a:ext cx="4824633" cy="3083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832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2C192-ABFE-4F1D-BA2E-0CFF8F1807CE}"/>
              </a:ext>
            </a:extLst>
          </p:cNvPr>
          <p:cNvSpPr>
            <a:spLocks noGrp="1"/>
          </p:cNvSpPr>
          <p:nvPr>
            <p:ph type="title"/>
          </p:nvPr>
        </p:nvSpPr>
        <p:spPr>
          <a:xfrm>
            <a:off x="330665" y="113709"/>
            <a:ext cx="8065189" cy="1325563"/>
          </a:xfrm>
        </p:spPr>
        <p:txBody>
          <a:bodyPr/>
          <a:lstStyle/>
          <a:p>
            <a:r>
              <a:rPr lang="en-US" altLang="zh-CN" dirty="0"/>
              <a:t>EDF vs SRSF - Discussion</a:t>
            </a:r>
            <a:endParaRPr lang="zh-CN" altLang="en-US" dirty="0"/>
          </a:p>
        </p:txBody>
      </p:sp>
      <p:sp>
        <p:nvSpPr>
          <p:cNvPr id="4" name="文本框 3">
            <a:extLst>
              <a:ext uri="{FF2B5EF4-FFF2-40B4-BE49-F238E27FC236}">
                <a16:creationId xmlns:a16="http://schemas.microsoft.com/office/drawing/2014/main" id="{ECE4525F-B56E-480F-AC36-7C3581125C00}"/>
              </a:ext>
            </a:extLst>
          </p:cNvPr>
          <p:cNvSpPr txBox="1"/>
          <p:nvPr/>
        </p:nvSpPr>
        <p:spPr>
          <a:xfrm>
            <a:off x="471054" y="1439273"/>
            <a:ext cx="9377621" cy="452431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Single function doesn’t show the behavior, EDF is similar as SRSF</a:t>
            </a:r>
          </a:p>
          <a:p>
            <a:pPr marL="285750" indent="-285750">
              <a:buFont typeface="Arial" panose="020B0604020202020204" pitchFamily="34" charset="0"/>
              <a:buChar char="•"/>
            </a:pPr>
            <a:r>
              <a:rPr lang="en-US" altLang="zh-CN" sz="2400" dirty="0"/>
              <a:t>Single Worker Core doesn’t show the behavior, EDF is similar as SRSF</a:t>
            </a:r>
          </a:p>
          <a:p>
            <a:pPr marL="285750" indent="-285750">
              <a:buFont typeface="Arial" panose="020B0604020202020204" pitchFamily="34" charset="0"/>
              <a:buChar char="•"/>
            </a:pPr>
            <a:r>
              <a:rPr lang="en-US" altLang="zh-CN" sz="2400" dirty="0"/>
              <a:t>Two problems:</a:t>
            </a:r>
          </a:p>
          <a:p>
            <a:r>
              <a:rPr lang="en-US" altLang="zh-CN" sz="2400" dirty="0"/>
              <a:t>	1. </a:t>
            </a:r>
            <a:r>
              <a:rPr lang="en-US" altLang="zh-CN" sz="2400" dirty="0" err="1"/>
              <a:t>Hugepage</a:t>
            </a:r>
            <a:r>
              <a:rPr lang="en-US" altLang="zh-CN" sz="2400" dirty="0"/>
              <a:t> setting might affect the execution time.</a:t>
            </a:r>
          </a:p>
          <a:p>
            <a:r>
              <a:rPr lang="en-US" altLang="zh-CN" sz="2400"/>
              <a:t>           2</a:t>
            </a:r>
            <a:r>
              <a:rPr lang="en-US" altLang="zh-CN" sz="2400" dirty="0"/>
              <a:t>. Deferred signal alarm might affect the EDF and SRSF</a:t>
            </a:r>
          </a:p>
          <a:p>
            <a:pPr marL="285750" indent="-285750">
              <a:buFont typeface="Arial" panose="020B0604020202020204" pitchFamily="34" charset="0"/>
              <a:buChar char="•"/>
            </a:pPr>
            <a:r>
              <a:rPr lang="en-US" altLang="zh-CN" sz="2400" dirty="0"/>
              <a:t>For short request, like 5k.jpg, it’s execution time is 10ms, for each of them, its execution time might be less than 5ms, so once the scheduler schedule some task to run due to the more urgent task was blocked at IO, then it will be done until complete. </a:t>
            </a:r>
          </a:p>
          <a:p>
            <a:pPr marL="285750" indent="-285750">
              <a:buFont typeface="Arial" panose="020B0604020202020204" pitchFamily="34" charset="0"/>
              <a:buChar char="•"/>
            </a:pPr>
            <a:r>
              <a:rPr lang="en-US" altLang="zh-CN" sz="2400" dirty="0"/>
              <a:t>For</a:t>
            </a:r>
            <a:r>
              <a:rPr lang="zh-CN" altLang="en-US" sz="2400" dirty="0"/>
              <a:t> </a:t>
            </a:r>
            <a:r>
              <a:rPr lang="en-US" altLang="zh-CN" sz="2400" dirty="0"/>
              <a:t>the</a:t>
            </a:r>
            <a:r>
              <a:rPr lang="zh-CN" altLang="en-US" sz="2400" dirty="0"/>
              <a:t> </a:t>
            </a:r>
            <a:r>
              <a:rPr lang="en-US" altLang="zh-CN" sz="2400" dirty="0"/>
              <a:t>blocked</a:t>
            </a:r>
            <a:r>
              <a:rPr lang="zh-CN" altLang="en-US" sz="2400" dirty="0"/>
              <a:t> </a:t>
            </a:r>
            <a:r>
              <a:rPr lang="en-US" altLang="zh-CN" sz="2400" dirty="0"/>
              <a:t>IO become unblocked, it’s not asynchronous, sledge only retrieve the ready IO when the signal alarm happened. </a:t>
            </a:r>
            <a:endParaRPr lang="zh-CN" altLang="en-US" sz="2400" dirty="0"/>
          </a:p>
        </p:txBody>
      </p:sp>
    </p:spTree>
    <p:extLst>
      <p:ext uri="{BB962C8B-B14F-4D97-AF65-F5344CB8AC3E}">
        <p14:creationId xmlns:p14="http://schemas.microsoft.com/office/powerpoint/2010/main" val="45743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333508-1164-4EAF-8276-26D5B776A68A}"/>
              </a:ext>
            </a:extLst>
          </p:cNvPr>
          <p:cNvSpPr>
            <a:spLocks noGrp="1"/>
          </p:cNvSpPr>
          <p:nvPr>
            <p:ph type="title"/>
          </p:nvPr>
        </p:nvSpPr>
        <p:spPr>
          <a:xfrm>
            <a:off x="291407" y="192709"/>
            <a:ext cx="5679902" cy="2411946"/>
          </a:xfrm>
        </p:spPr>
        <p:txBody>
          <a:bodyPr>
            <a:normAutofit fontScale="90000"/>
          </a:bodyPr>
          <a:lstStyle/>
          <a:p>
            <a:r>
              <a:rPr lang="en-US" altLang="zh-CN" dirty="0"/>
              <a:t>TODO:</a:t>
            </a:r>
            <a:br>
              <a:rPr lang="en-US" altLang="zh-CN" dirty="0"/>
            </a:br>
            <a:br>
              <a:rPr lang="en-US" altLang="zh-CN" dirty="0"/>
            </a:br>
            <a:r>
              <a:rPr lang="en-US" altLang="zh-CN" dirty="0"/>
              <a:t>1.To show the requests distribution</a:t>
            </a:r>
            <a:br>
              <a:rPr lang="en-US" altLang="zh-CN" dirty="0"/>
            </a:br>
            <a:r>
              <a:rPr lang="en-US" altLang="zh-CN" dirty="0"/>
              <a:t>2. </a:t>
            </a:r>
            <a:endParaRPr lang="zh-CN" altLang="en-US" dirty="0"/>
          </a:p>
        </p:txBody>
      </p:sp>
      <p:pic>
        <p:nvPicPr>
          <p:cNvPr id="6" name="图片 5">
            <a:extLst>
              <a:ext uri="{FF2B5EF4-FFF2-40B4-BE49-F238E27FC236}">
                <a16:creationId xmlns:a16="http://schemas.microsoft.com/office/drawing/2014/main" id="{8CE3F5C8-445E-4451-BE2A-08897ACD3BA5}"/>
              </a:ext>
            </a:extLst>
          </p:cNvPr>
          <p:cNvPicPr>
            <a:picLocks noChangeAspect="1"/>
          </p:cNvPicPr>
          <p:nvPr/>
        </p:nvPicPr>
        <p:blipFill>
          <a:blip r:embed="rId2"/>
          <a:stretch>
            <a:fillRect/>
          </a:stretch>
        </p:blipFill>
        <p:spPr>
          <a:xfrm>
            <a:off x="6425067" y="186409"/>
            <a:ext cx="4846740" cy="6485182"/>
          </a:xfrm>
          <a:prstGeom prst="rect">
            <a:avLst/>
          </a:prstGeom>
        </p:spPr>
      </p:pic>
    </p:spTree>
    <p:extLst>
      <p:ext uri="{BB962C8B-B14F-4D97-AF65-F5344CB8AC3E}">
        <p14:creationId xmlns:p14="http://schemas.microsoft.com/office/powerpoint/2010/main" val="2813088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C1771-9FFB-4CD3-A96C-6154E48DCC78}"/>
              </a:ext>
            </a:extLst>
          </p:cNvPr>
          <p:cNvSpPr>
            <a:spLocks noGrp="1"/>
          </p:cNvSpPr>
          <p:nvPr>
            <p:ph type="title"/>
          </p:nvPr>
        </p:nvSpPr>
        <p:spPr>
          <a:xfrm>
            <a:off x="2515998" y="2940545"/>
            <a:ext cx="10515600" cy="1325563"/>
          </a:xfrm>
        </p:spPr>
        <p:txBody>
          <a:bodyPr/>
          <a:lstStyle/>
          <a:p>
            <a:r>
              <a:rPr lang="en-US" altLang="zh-CN" dirty="0"/>
              <a:t>Sledge Meeting 12/1/2021</a:t>
            </a:r>
            <a:endParaRPr lang="zh-CN" altLang="en-US" dirty="0"/>
          </a:p>
        </p:txBody>
      </p:sp>
    </p:spTree>
    <p:extLst>
      <p:ext uri="{BB962C8B-B14F-4D97-AF65-F5344CB8AC3E}">
        <p14:creationId xmlns:p14="http://schemas.microsoft.com/office/powerpoint/2010/main" val="410178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AB4C0-202B-4603-B2BD-BD228E8EDC4A}"/>
              </a:ext>
            </a:extLst>
          </p:cNvPr>
          <p:cNvSpPr>
            <a:spLocks noGrp="1"/>
          </p:cNvSpPr>
          <p:nvPr>
            <p:ph type="title"/>
          </p:nvPr>
        </p:nvSpPr>
        <p:spPr/>
        <p:txBody>
          <a:bodyPr/>
          <a:lstStyle/>
          <a:p>
            <a:r>
              <a:rPr lang="en-US" altLang="zh-CN" dirty="0"/>
              <a:t>RPS Settings</a:t>
            </a:r>
            <a:endParaRPr lang="zh-CN" altLang="en-US" dirty="0"/>
          </a:p>
        </p:txBody>
      </p:sp>
      <p:pic>
        <p:nvPicPr>
          <p:cNvPr id="12" name="图片 11">
            <a:extLst>
              <a:ext uri="{FF2B5EF4-FFF2-40B4-BE49-F238E27FC236}">
                <a16:creationId xmlns:a16="http://schemas.microsoft.com/office/drawing/2014/main" id="{A1BBD6CD-5751-4BE9-A049-B0947FB62EA7}"/>
              </a:ext>
            </a:extLst>
          </p:cNvPr>
          <p:cNvPicPr>
            <a:picLocks noChangeAspect="1"/>
          </p:cNvPicPr>
          <p:nvPr/>
        </p:nvPicPr>
        <p:blipFill>
          <a:blip r:embed="rId2"/>
          <a:stretch>
            <a:fillRect/>
          </a:stretch>
        </p:blipFill>
        <p:spPr>
          <a:xfrm>
            <a:off x="2173870" y="2101585"/>
            <a:ext cx="6406104" cy="1881255"/>
          </a:xfrm>
          <a:prstGeom prst="rect">
            <a:avLst/>
          </a:prstGeom>
        </p:spPr>
      </p:pic>
      <p:sp>
        <p:nvSpPr>
          <p:cNvPr id="3" name="文本框 2">
            <a:extLst>
              <a:ext uri="{FF2B5EF4-FFF2-40B4-BE49-F238E27FC236}">
                <a16:creationId xmlns:a16="http://schemas.microsoft.com/office/drawing/2014/main" id="{F5AE67BB-9A80-469C-B488-EE5607554106}"/>
              </a:ext>
            </a:extLst>
          </p:cNvPr>
          <p:cNvSpPr txBox="1"/>
          <p:nvPr/>
        </p:nvSpPr>
        <p:spPr>
          <a:xfrm>
            <a:off x="2242868" y="4839419"/>
            <a:ext cx="5736566" cy="1754326"/>
          </a:xfrm>
          <a:prstGeom prst="rect">
            <a:avLst/>
          </a:prstGeom>
          <a:noFill/>
        </p:spPr>
        <p:txBody>
          <a:bodyPr wrap="square" rtlCol="0">
            <a:spAutoFit/>
          </a:bodyPr>
          <a:lstStyle/>
          <a:p>
            <a:r>
              <a:rPr lang="en-US" altLang="zh-CN" dirty="0"/>
              <a:t>Maximum RPS:</a:t>
            </a:r>
          </a:p>
          <a:p>
            <a:r>
              <a:rPr lang="en-US" altLang="zh-CN" dirty="0"/>
              <a:t>5K = 1000 / 18 * 14 = 779, time interval is 1000/779, around 1ms.</a:t>
            </a:r>
          </a:p>
          <a:p>
            <a:endParaRPr lang="en-US" altLang="zh-CN" dirty="0"/>
          </a:p>
          <a:p>
            <a:r>
              <a:rPr lang="en-US" altLang="zh-CN" dirty="0"/>
              <a:t>305k = 1000 / 118 * 14 = 119, time interval is 1000/119, around 10ms.</a:t>
            </a:r>
            <a:endParaRPr lang="zh-CN" altLang="en-US" dirty="0"/>
          </a:p>
        </p:txBody>
      </p:sp>
      <p:sp>
        <p:nvSpPr>
          <p:cNvPr id="4" name="文本框 3">
            <a:extLst>
              <a:ext uri="{FF2B5EF4-FFF2-40B4-BE49-F238E27FC236}">
                <a16:creationId xmlns:a16="http://schemas.microsoft.com/office/drawing/2014/main" id="{225F2586-0E98-4E34-8BCD-8C5E891B15A9}"/>
              </a:ext>
            </a:extLst>
          </p:cNvPr>
          <p:cNvSpPr txBox="1"/>
          <p:nvPr/>
        </p:nvSpPr>
        <p:spPr>
          <a:xfrm>
            <a:off x="2329132" y="1285246"/>
            <a:ext cx="7315200" cy="738664"/>
          </a:xfrm>
          <a:prstGeom prst="rect">
            <a:avLst/>
          </a:prstGeom>
          <a:noFill/>
        </p:spPr>
        <p:txBody>
          <a:bodyPr wrap="square" rtlCol="0">
            <a:spAutoFit/>
          </a:bodyPr>
          <a:lstStyle/>
          <a:p>
            <a:r>
              <a:rPr lang="en-US" altLang="zh-CN" sz="2400" dirty="0"/>
              <a:t>14 physical CPU  cores with 3.3Ghz </a:t>
            </a:r>
            <a:r>
              <a:rPr lang="en-US" altLang="zh-CN" sz="2400" dirty="0" err="1"/>
              <a:t>cpu</a:t>
            </a:r>
            <a:r>
              <a:rPr lang="en-US" altLang="zh-CN" sz="2400" dirty="0"/>
              <a:t> speed. Faster.</a:t>
            </a:r>
          </a:p>
          <a:p>
            <a:endParaRPr lang="zh-CN" altLang="en-US" dirty="0"/>
          </a:p>
        </p:txBody>
      </p:sp>
    </p:spTree>
    <p:extLst>
      <p:ext uri="{BB962C8B-B14F-4D97-AF65-F5344CB8AC3E}">
        <p14:creationId xmlns:p14="http://schemas.microsoft.com/office/powerpoint/2010/main" val="2151805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312533" y="45268"/>
            <a:ext cx="7181676" cy="1325563"/>
          </a:xfrm>
        </p:spPr>
        <p:txBody>
          <a:bodyPr/>
          <a:lstStyle/>
          <a:p>
            <a:r>
              <a:rPr lang="en-US" altLang="zh-CN" dirty="0"/>
              <a:t>EDF vs SRSF(C=28)</a:t>
            </a:r>
            <a:endParaRPr lang="zh-CN" altLang="en-US" dirty="0"/>
          </a:p>
        </p:txBody>
      </p:sp>
      <p:sp>
        <p:nvSpPr>
          <p:cNvPr id="3" name="文本框 2">
            <a:extLst>
              <a:ext uri="{FF2B5EF4-FFF2-40B4-BE49-F238E27FC236}">
                <a16:creationId xmlns:a16="http://schemas.microsoft.com/office/drawing/2014/main" id="{390984DF-C0AA-48E5-AC6C-97196D87556E}"/>
              </a:ext>
            </a:extLst>
          </p:cNvPr>
          <p:cNvSpPr txBox="1"/>
          <p:nvPr/>
        </p:nvSpPr>
        <p:spPr>
          <a:xfrm>
            <a:off x="312533" y="4781151"/>
            <a:ext cx="4796362" cy="1477328"/>
          </a:xfrm>
          <a:prstGeom prst="rect">
            <a:avLst/>
          </a:prstGeom>
          <a:noFill/>
        </p:spPr>
        <p:txBody>
          <a:bodyPr wrap="square" rtlCol="0">
            <a:spAutoFit/>
          </a:bodyPr>
          <a:lstStyle/>
          <a:p>
            <a:r>
              <a:rPr lang="en-US" altLang="zh-CN" dirty="0"/>
              <a:t>For light workload, SRSF has a shorter tail latency then EDF with 5k, 40k and 105k requests, but longer tail latency than EDF with 305k requests, but don’t know if this is randomness.</a:t>
            </a:r>
            <a:endParaRPr lang="zh-CN" altLang="en-US" dirty="0"/>
          </a:p>
        </p:txBody>
      </p:sp>
      <p:pic>
        <p:nvPicPr>
          <p:cNvPr id="7" name="图片 6">
            <a:extLst>
              <a:ext uri="{FF2B5EF4-FFF2-40B4-BE49-F238E27FC236}">
                <a16:creationId xmlns:a16="http://schemas.microsoft.com/office/drawing/2014/main" id="{4FBACD5F-478D-46C6-9FCE-D8CC92858AD2}"/>
              </a:ext>
            </a:extLst>
          </p:cNvPr>
          <p:cNvPicPr>
            <a:picLocks noChangeAspect="1"/>
          </p:cNvPicPr>
          <p:nvPr/>
        </p:nvPicPr>
        <p:blipFill>
          <a:blip r:embed="rId2"/>
          <a:stretch>
            <a:fillRect/>
          </a:stretch>
        </p:blipFill>
        <p:spPr>
          <a:xfrm>
            <a:off x="312533" y="2248968"/>
            <a:ext cx="4384727" cy="996037"/>
          </a:xfrm>
          <a:prstGeom prst="rect">
            <a:avLst/>
          </a:prstGeom>
        </p:spPr>
      </p:pic>
      <p:pic>
        <p:nvPicPr>
          <p:cNvPr id="9" name="图片 8">
            <a:extLst>
              <a:ext uri="{FF2B5EF4-FFF2-40B4-BE49-F238E27FC236}">
                <a16:creationId xmlns:a16="http://schemas.microsoft.com/office/drawing/2014/main" id="{81D7AB63-19F9-422A-B495-81B7D880D410}"/>
              </a:ext>
            </a:extLst>
          </p:cNvPr>
          <p:cNvPicPr>
            <a:picLocks noChangeAspect="1"/>
          </p:cNvPicPr>
          <p:nvPr/>
        </p:nvPicPr>
        <p:blipFill>
          <a:blip r:embed="rId3"/>
          <a:stretch>
            <a:fillRect/>
          </a:stretch>
        </p:blipFill>
        <p:spPr>
          <a:xfrm>
            <a:off x="312533" y="1117684"/>
            <a:ext cx="5173867" cy="790151"/>
          </a:xfrm>
          <a:prstGeom prst="rect">
            <a:avLst/>
          </a:prstGeom>
        </p:spPr>
      </p:pic>
      <p:pic>
        <p:nvPicPr>
          <p:cNvPr id="3074" name="Picture 2">
            <a:extLst>
              <a:ext uri="{FF2B5EF4-FFF2-40B4-BE49-F238E27FC236}">
                <a16:creationId xmlns:a16="http://schemas.microsoft.com/office/drawing/2014/main" id="{AC131DF5-BBDD-4920-A96B-802F79359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944" y="377468"/>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54FCB6A-0638-4BCB-A103-E6225D94F9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8169" y="377468"/>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3B020A6-32F6-44D8-945D-A14CABE0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944" y="3803734"/>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CF027FF-2590-445F-A809-FB8F213CA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2218" y="3803734"/>
            <a:ext cx="376237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962F1CAD-8D04-4520-B54D-B0CE33E5DABC}"/>
              </a:ext>
            </a:extLst>
          </p:cNvPr>
          <p:cNvPicPr>
            <a:picLocks noChangeAspect="1"/>
          </p:cNvPicPr>
          <p:nvPr/>
        </p:nvPicPr>
        <p:blipFill>
          <a:blip r:embed="rId8"/>
          <a:stretch>
            <a:fillRect/>
          </a:stretch>
        </p:blipFill>
        <p:spPr>
          <a:xfrm>
            <a:off x="312533" y="3549213"/>
            <a:ext cx="3321870" cy="927729"/>
          </a:xfrm>
          <a:prstGeom prst="rect">
            <a:avLst/>
          </a:prstGeom>
        </p:spPr>
      </p:pic>
    </p:spTree>
    <p:extLst>
      <p:ext uri="{BB962C8B-B14F-4D97-AF65-F5344CB8AC3E}">
        <p14:creationId xmlns:p14="http://schemas.microsoft.com/office/powerpoint/2010/main" val="570070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31818-07E7-4B6F-A021-226E647714D3}"/>
              </a:ext>
            </a:extLst>
          </p:cNvPr>
          <p:cNvSpPr>
            <a:spLocks noGrp="1"/>
          </p:cNvSpPr>
          <p:nvPr>
            <p:ph type="title"/>
          </p:nvPr>
        </p:nvSpPr>
        <p:spPr/>
        <p:txBody>
          <a:bodyPr/>
          <a:lstStyle/>
          <a:p>
            <a:r>
              <a:rPr lang="en-US" altLang="zh-CN" dirty="0"/>
              <a:t>Miss Deadline Rate and Preemption(Single 5k)</a:t>
            </a:r>
            <a:endParaRPr lang="zh-CN" altLang="en-US" dirty="0"/>
          </a:p>
        </p:txBody>
      </p:sp>
      <p:pic>
        <p:nvPicPr>
          <p:cNvPr id="5" name="图片 4">
            <a:extLst>
              <a:ext uri="{FF2B5EF4-FFF2-40B4-BE49-F238E27FC236}">
                <a16:creationId xmlns:a16="http://schemas.microsoft.com/office/drawing/2014/main" id="{A462FA1C-CA8B-4DCB-933C-5F91D2CCDB88}"/>
              </a:ext>
            </a:extLst>
          </p:cNvPr>
          <p:cNvPicPr>
            <a:picLocks noChangeAspect="1"/>
          </p:cNvPicPr>
          <p:nvPr/>
        </p:nvPicPr>
        <p:blipFill>
          <a:blip r:embed="rId2"/>
          <a:stretch>
            <a:fillRect/>
          </a:stretch>
        </p:blipFill>
        <p:spPr>
          <a:xfrm>
            <a:off x="-57585" y="1837189"/>
            <a:ext cx="6408052" cy="2961882"/>
          </a:xfrm>
          <a:prstGeom prst="rect">
            <a:avLst/>
          </a:prstGeom>
        </p:spPr>
      </p:pic>
      <p:pic>
        <p:nvPicPr>
          <p:cNvPr id="4" name="图片 3">
            <a:extLst>
              <a:ext uri="{FF2B5EF4-FFF2-40B4-BE49-F238E27FC236}">
                <a16:creationId xmlns:a16="http://schemas.microsoft.com/office/drawing/2014/main" id="{16311AEB-5EE2-425D-974C-6AA4405A3E05}"/>
              </a:ext>
            </a:extLst>
          </p:cNvPr>
          <p:cNvPicPr>
            <a:picLocks noChangeAspect="1"/>
          </p:cNvPicPr>
          <p:nvPr/>
        </p:nvPicPr>
        <p:blipFill>
          <a:blip r:embed="rId3"/>
          <a:stretch>
            <a:fillRect/>
          </a:stretch>
        </p:blipFill>
        <p:spPr>
          <a:xfrm>
            <a:off x="6350466" y="1904302"/>
            <a:ext cx="5601803" cy="2894770"/>
          </a:xfrm>
          <a:prstGeom prst="rect">
            <a:avLst/>
          </a:prstGeom>
        </p:spPr>
      </p:pic>
      <p:sp>
        <p:nvSpPr>
          <p:cNvPr id="3" name="文本框 2">
            <a:extLst>
              <a:ext uri="{FF2B5EF4-FFF2-40B4-BE49-F238E27FC236}">
                <a16:creationId xmlns:a16="http://schemas.microsoft.com/office/drawing/2014/main" id="{2AE697C0-24F7-4AAD-9986-CF5625A22803}"/>
              </a:ext>
            </a:extLst>
          </p:cNvPr>
          <p:cNvSpPr txBox="1"/>
          <p:nvPr/>
        </p:nvSpPr>
        <p:spPr>
          <a:xfrm>
            <a:off x="1644242" y="5209672"/>
            <a:ext cx="3531765" cy="461665"/>
          </a:xfrm>
          <a:prstGeom prst="rect">
            <a:avLst/>
          </a:prstGeom>
          <a:noFill/>
        </p:spPr>
        <p:txBody>
          <a:bodyPr wrap="square" rtlCol="0">
            <a:spAutoFit/>
          </a:bodyPr>
          <a:lstStyle/>
          <a:p>
            <a:r>
              <a:rPr lang="en-US" altLang="zh-CN" sz="2400" b="1" dirty="0"/>
              <a:t>Miss deadline rate</a:t>
            </a:r>
            <a:endParaRPr lang="zh-CN" altLang="en-US" sz="2400" b="1" dirty="0"/>
          </a:p>
        </p:txBody>
      </p:sp>
      <p:sp>
        <p:nvSpPr>
          <p:cNvPr id="6" name="文本框 5">
            <a:extLst>
              <a:ext uri="{FF2B5EF4-FFF2-40B4-BE49-F238E27FC236}">
                <a16:creationId xmlns:a16="http://schemas.microsoft.com/office/drawing/2014/main" id="{3F6D2E11-F413-4F63-8A9A-2912597447C9}"/>
              </a:ext>
            </a:extLst>
          </p:cNvPr>
          <p:cNvSpPr txBox="1"/>
          <p:nvPr/>
        </p:nvSpPr>
        <p:spPr>
          <a:xfrm>
            <a:off x="7610213" y="5135569"/>
            <a:ext cx="3531765" cy="461665"/>
          </a:xfrm>
          <a:prstGeom prst="rect">
            <a:avLst/>
          </a:prstGeom>
          <a:noFill/>
        </p:spPr>
        <p:txBody>
          <a:bodyPr wrap="square" rtlCol="0">
            <a:spAutoFit/>
          </a:bodyPr>
          <a:lstStyle/>
          <a:p>
            <a:r>
              <a:rPr lang="en-US" altLang="zh-CN" sz="2400" b="1" dirty="0"/>
              <a:t>Preemption count</a:t>
            </a:r>
            <a:endParaRPr lang="zh-CN" altLang="en-US" sz="2400" b="1" dirty="0"/>
          </a:p>
        </p:txBody>
      </p:sp>
    </p:spTree>
    <p:extLst>
      <p:ext uri="{BB962C8B-B14F-4D97-AF65-F5344CB8AC3E}">
        <p14:creationId xmlns:p14="http://schemas.microsoft.com/office/powerpoint/2010/main" val="3370443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71252-36B7-4716-B9D6-9DE3D84D1587}"/>
              </a:ext>
            </a:extLst>
          </p:cNvPr>
          <p:cNvSpPr>
            <a:spLocks noGrp="1"/>
          </p:cNvSpPr>
          <p:nvPr>
            <p:ph type="title"/>
          </p:nvPr>
        </p:nvSpPr>
        <p:spPr/>
        <p:txBody>
          <a:bodyPr/>
          <a:lstStyle/>
          <a:p>
            <a:r>
              <a:rPr lang="en-US" altLang="zh-CN" dirty="0"/>
              <a:t>Latency and execution time (Single 5k)</a:t>
            </a:r>
            <a:endParaRPr lang="zh-CN" altLang="en-US" dirty="0"/>
          </a:p>
        </p:txBody>
      </p:sp>
      <p:pic>
        <p:nvPicPr>
          <p:cNvPr id="5" name="图片 4">
            <a:extLst>
              <a:ext uri="{FF2B5EF4-FFF2-40B4-BE49-F238E27FC236}">
                <a16:creationId xmlns:a16="http://schemas.microsoft.com/office/drawing/2014/main" id="{07C1AEBE-42FF-4F94-8D1D-AB23460C4DBC}"/>
              </a:ext>
            </a:extLst>
          </p:cNvPr>
          <p:cNvPicPr>
            <a:picLocks noChangeAspect="1"/>
          </p:cNvPicPr>
          <p:nvPr/>
        </p:nvPicPr>
        <p:blipFill>
          <a:blip r:embed="rId2"/>
          <a:stretch>
            <a:fillRect/>
          </a:stretch>
        </p:blipFill>
        <p:spPr>
          <a:xfrm>
            <a:off x="0" y="2329695"/>
            <a:ext cx="6262378" cy="3156705"/>
          </a:xfrm>
          <a:prstGeom prst="rect">
            <a:avLst/>
          </a:prstGeom>
        </p:spPr>
      </p:pic>
      <p:pic>
        <p:nvPicPr>
          <p:cNvPr id="4" name="图片 3">
            <a:extLst>
              <a:ext uri="{FF2B5EF4-FFF2-40B4-BE49-F238E27FC236}">
                <a16:creationId xmlns:a16="http://schemas.microsoft.com/office/drawing/2014/main" id="{EA49E1EC-E264-467C-B4E3-457968644634}"/>
              </a:ext>
            </a:extLst>
          </p:cNvPr>
          <p:cNvPicPr>
            <a:picLocks noChangeAspect="1"/>
          </p:cNvPicPr>
          <p:nvPr/>
        </p:nvPicPr>
        <p:blipFill>
          <a:blip r:embed="rId3"/>
          <a:stretch>
            <a:fillRect/>
          </a:stretch>
        </p:blipFill>
        <p:spPr>
          <a:xfrm>
            <a:off x="6415360" y="2329695"/>
            <a:ext cx="5943267" cy="3156705"/>
          </a:xfrm>
          <a:prstGeom prst="rect">
            <a:avLst/>
          </a:prstGeom>
        </p:spPr>
      </p:pic>
      <p:sp>
        <p:nvSpPr>
          <p:cNvPr id="6" name="文本框 5">
            <a:extLst>
              <a:ext uri="{FF2B5EF4-FFF2-40B4-BE49-F238E27FC236}">
                <a16:creationId xmlns:a16="http://schemas.microsoft.com/office/drawing/2014/main" id="{0F13B7FC-8330-45DF-815E-D70CF09E3197}"/>
              </a:ext>
            </a:extLst>
          </p:cNvPr>
          <p:cNvSpPr txBox="1"/>
          <p:nvPr/>
        </p:nvSpPr>
        <p:spPr>
          <a:xfrm>
            <a:off x="1551963" y="5746568"/>
            <a:ext cx="3531765" cy="461665"/>
          </a:xfrm>
          <a:prstGeom prst="rect">
            <a:avLst/>
          </a:prstGeom>
          <a:noFill/>
        </p:spPr>
        <p:txBody>
          <a:bodyPr wrap="square" rtlCol="0">
            <a:spAutoFit/>
          </a:bodyPr>
          <a:lstStyle/>
          <a:p>
            <a:r>
              <a:rPr lang="en-US" altLang="zh-CN" sz="2400" b="1" dirty="0"/>
              <a:t>Total Latency</a:t>
            </a:r>
            <a:endParaRPr lang="zh-CN" altLang="en-US" sz="2400" b="1" dirty="0"/>
          </a:p>
        </p:txBody>
      </p:sp>
      <p:sp>
        <p:nvSpPr>
          <p:cNvPr id="7" name="文本框 6">
            <a:extLst>
              <a:ext uri="{FF2B5EF4-FFF2-40B4-BE49-F238E27FC236}">
                <a16:creationId xmlns:a16="http://schemas.microsoft.com/office/drawing/2014/main" id="{C8CC16C3-6529-475B-9E0F-F445444F44F3}"/>
              </a:ext>
            </a:extLst>
          </p:cNvPr>
          <p:cNvSpPr txBox="1"/>
          <p:nvPr/>
        </p:nvSpPr>
        <p:spPr>
          <a:xfrm>
            <a:off x="8314888" y="5746568"/>
            <a:ext cx="3531765" cy="461665"/>
          </a:xfrm>
          <a:prstGeom prst="rect">
            <a:avLst/>
          </a:prstGeom>
          <a:noFill/>
        </p:spPr>
        <p:txBody>
          <a:bodyPr wrap="square" rtlCol="0">
            <a:spAutoFit/>
          </a:bodyPr>
          <a:lstStyle/>
          <a:p>
            <a:r>
              <a:rPr lang="en-US" altLang="zh-CN" sz="2400" b="1" dirty="0"/>
              <a:t>Execution Time</a:t>
            </a:r>
            <a:endParaRPr lang="zh-CN" altLang="en-US" sz="2400" b="1" dirty="0"/>
          </a:p>
        </p:txBody>
      </p:sp>
    </p:spTree>
    <p:extLst>
      <p:ext uri="{BB962C8B-B14F-4D97-AF65-F5344CB8AC3E}">
        <p14:creationId xmlns:p14="http://schemas.microsoft.com/office/powerpoint/2010/main" val="1386924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B54C3-D02E-4962-8F94-43502C3988AB}"/>
              </a:ext>
            </a:extLst>
          </p:cNvPr>
          <p:cNvSpPr>
            <a:spLocks noGrp="1"/>
          </p:cNvSpPr>
          <p:nvPr>
            <p:ph type="title"/>
          </p:nvPr>
        </p:nvSpPr>
        <p:spPr/>
        <p:txBody>
          <a:bodyPr/>
          <a:lstStyle/>
          <a:p>
            <a:r>
              <a:rPr lang="en-US" altLang="zh-CN" dirty="0"/>
              <a:t>Time Series – 84% of maximum RPS – 5K.jpg</a:t>
            </a:r>
            <a:endParaRPr lang="zh-CN" altLang="en-US" dirty="0"/>
          </a:p>
        </p:txBody>
      </p:sp>
      <p:pic>
        <p:nvPicPr>
          <p:cNvPr id="1026" name="Picture 2">
            <a:extLst>
              <a:ext uri="{FF2B5EF4-FFF2-40B4-BE49-F238E27FC236}">
                <a16:creationId xmlns:a16="http://schemas.microsoft.com/office/drawing/2014/main" id="{128D3CDB-A161-4FD1-AD6A-9EA71F665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283" y="3919796"/>
            <a:ext cx="4057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985D5C7-E521-4404-A32B-AABBBC13B4EF}"/>
              </a:ext>
            </a:extLst>
          </p:cNvPr>
          <p:cNvSpPr txBox="1"/>
          <p:nvPr/>
        </p:nvSpPr>
        <p:spPr>
          <a:xfrm>
            <a:off x="8414158" y="6492875"/>
            <a:ext cx="1644242" cy="369332"/>
          </a:xfrm>
          <a:prstGeom prst="rect">
            <a:avLst/>
          </a:prstGeom>
          <a:noFill/>
        </p:spPr>
        <p:txBody>
          <a:bodyPr wrap="square" rtlCol="0">
            <a:spAutoFit/>
          </a:bodyPr>
          <a:lstStyle/>
          <a:p>
            <a:r>
              <a:rPr lang="en-US" altLang="zh-CN" b="1" dirty="0"/>
              <a:t>SRSF</a:t>
            </a:r>
            <a:endParaRPr lang="zh-CN" altLang="en-US" b="1" dirty="0"/>
          </a:p>
        </p:txBody>
      </p:sp>
      <p:pic>
        <p:nvPicPr>
          <p:cNvPr id="6" name="Picture 2">
            <a:extLst>
              <a:ext uri="{FF2B5EF4-FFF2-40B4-BE49-F238E27FC236}">
                <a16:creationId xmlns:a16="http://schemas.microsoft.com/office/drawing/2014/main" id="{E345B0C0-7130-4EEA-9F9B-5233AF9C1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560" y="1346717"/>
            <a:ext cx="4057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9D35EC-4109-4695-A45F-E1CEAFF9D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02" y="1346717"/>
            <a:ext cx="40862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A45B67E-7B88-4EDA-8294-1364BA53A9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402" y="3968750"/>
            <a:ext cx="4086225" cy="252412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72C2AEB-BEC4-42E2-B90B-9D2EDFDD4F37}"/>
              </a:ext>
            </a:extLst>
          </p:cNvPr>
          <p:cNvSpPr txBox="1"/>
          <p:nvPr/>
        </p:nvSpPr>
        <p:spPr>
          <a:xfrm>
            <a:off x="2560739" y="6469793"/>
            <a:ext cx="1130416" cy="369332"/>
          </a:xfrm>
          <a:prstGeom prst="rect">
            <a:avLst/>
          </a:prstGeom>
          <a:noFill/>
        </p:spPr>
        <p:txBody>
          <a:bodyPr wrap="square">
            <a:spAutoFit/>
          </a:bodyPr>
          <a:lstStyle/>
          <a:p>
            <a:r>
              <a:rPr lang="en-US" altLang="zh-CN" b="1" dirty="0"/>
              <a:t>EDF</a:t>
            </a:r>
            <a:endParaRPr lang="zh-CN" altLang="en-US" b="1" dirty="0"/>
          </a:p>
        </p:txBody>
      </p:sp>
      <p:pic>
        <p:nvPicPr>
          <p:cNvPr id="8" name="图片 7">
            <a:extLst>
              <a:ext uri="{FF2B5EF4-FFF2-40B4-BE49-F238E27FC236}">
                <a16:creationId xmlns:a16="http://schemas.microsoft.com/office/drawing/2014/main" id="{8CE75B4D-149B-430A-9FCC-6FBE5772DB59}"/>
              </a:ext>
            </a:extLst>
          </p:cNvPr>
          <p:cNvPicPr>
            <a:picLocks noChangeAspect="1"/>
          </p:cNvPicPr>
          <p:nvPr/>
        </p:nvPicPr>
        <p:blipFill>
          <a:blip r:embed="rId6"/>
          <a:stretch>
            <a:fillRect/>
          </a:stretch>
        </p:blipFill>
        <p:spPr>
          <a:xfrm>
            <a:off x="4845284" y="5771625"/>
            <a:ext cx="1976276" cy="792625"/>
          </a:xfrm>
          <a:prstGeom prst="rect">
            <a:avLst/>
          </a:prstGeom>
        </p:spPr>
      </p:pic>
    </p:spTree>
    <p:extLst>
      <p:ext uri="{BB962C8B-B14F-4D97-AF65-F5344CB8AC3E}">
        <p14:creationId xmlns:p14="http://schemas.microsoft.com/office/powerpoint/2010/main" val="3202312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3612BC-3525-4A68-8EA2-651949894A27}"/>
              </a:ext>
            </a:extLst>
          </p:cNvPr>
          <p:cNvSpPr txBox="1"/>
          <p:nvPr/>
        </p:nvSpPr>
        <p:spPr>
          <a:xfrm>
            <a:off x="2365104" y="5579354"/>
            <a:ext cx="1009869" cy="369332"/>
          </a:xfrm>
          <a:prstGeom prst="rect">
            <a:avLst/>
          </a:prstGeom>
          <a:noFill/>
        </p:spPr>
        <p:txBody>
          <a:bodyPr wrap="square" rtlCol="0">
            <a:spAutoFit/>
          </a:bodyPr>
          <a:lstStyle/>
          <a:p>
            <a:r>
              <a:rPr lang="en-US" altLang="zh-CN" b="1" dirty="0"/>
              <a:t>EDF</a:t>
            </a:r>
            <a:endParaRPr lang="zh-CN" altLang="en-US" b="1" dirty="0"/>
          </a:p>
        </p:txBody>
      </p:sp>
      <p:sp>
        <p:nvSpPr>
          <p:cNvPr id="6" name="标题 5">
            <a:extLst>
              <a:ext uri="{FF2B5EF4-FFF2-40B4-BE49-F238E27FC236}">
                <a16:creationId xmlns:a16="http://schemas.microsoft.com/office/drawing/2014/main" id="{19A75CA0-EACC-4789-89BE-CA7EBF43E7BA}"/>
              </a:ext>
            </a:extLst>
          </p:cNvPr>
          <p:cNvSpPr>
            <a:spLocks noGrp="1"/>
          </p:cNvSpPr>
          <p:nvPr>
            <p:ph type="title"/>
          </p:nvPr>
        </p:nvSpPr>
        <p:spPr>
          <a:xfrm>
            <a:off x="762698" y="69516"/>
            <a:ext cx="10515600" cy="524108"/>
          </a:xfrm>
        </p:spPr>
        <p:txBody>
          <a:bodyPr>
            <a:normAutofit fontScale="90000"/>
          </a:bodyPr>
          <a:lstStyle/>
          <a:p>
            <a:r>
              <a:rPr lang="en-US" altLang="zh-CN" dirty="0"/>
              <a:t>Repeat</a:t>
            </a:r>
            <a:endParaRPr lang="zh-CN" altLang="en-US" dirty="0"/>
          </a:p>
        </p:txBody>
      </p:sp>
      <p:pic>
        <p:nvPicPr>
          <p:cNvPr id="2054" name="Picture 6">
            <a:extLst>
              <a:ext uri="{FF2B5EF4-FFF2-40B4-BE49-F238E27FC236}">
                <a16:creationId xmlns:a16="http://schemas.microsoft.com/office/drawing/2014/main" id="{8BB46CF3-2791-43A4-8EC5-0C8B74F50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84" y="593624"/>
            <a:ext cx="40862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183312D-D40F-46C3-8C9F-4D39CAD64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83" y="2952500"/>
            <a:ext cx="40862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776673D7-38D9-4119-8E8D-B1C55A5BEEBB}"/>
              </a:ext>
            </a:extLst>
          </p:cNvPr>
          <p:cNvPicPr>
            <a:picLocks noChangeAspect="1"/>
          </p:cNvPicPr>
          <p:nvPr/>
        </p:nvPicPr>
        <p:blipFill>
          <a:blip r:embed="rId4"/>
          <a:stretch>
            <a:fillRect/>
          </a:stretch>
        </p:blipFill>
        <p:spPr>
          <a:xfrm>
            <a:off x="2870039" y="6070966"/>
            <a:ext cx="6157494" cy="640135"/>
          </a:xfrm>
          <a:prstGeom prst="rect">
            <a:avLst/>
          </a:prstGeom>
        </p:spPr>
      </p:pic>
      <p:pic>
        <p:nvPicPr>
          <p:cNvPr id="2058" name="Picture 10">
            <a:extLst>
              <a:ext uri="{FF2B5EF4-FFF2-40B4-BE49-F238E27FC236}">
                <a16:creationId xmlns:a16="http://schemas.microsoft.com/office/drawing/2014/main" id="{85FA826A-8A5A-4B89-A8F1-49AEF9773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0499" y="571800"/>
            <a:ext cx="40862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699C761-29CF-40BA-AC9B-56DCC994A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0498" y="2952500"/>
            <a:ext cx="4086225" cy="2524125"/>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F1A7ECC8-C9D3-45DF-A43A-A73D1B810CFA}"/>
              </a:ext>
            </a:extLst>
          </p:cNvPr>
          <p:cNvSpPr txBox="1"/>
          <p:nvPr/>
        </p:nvSpPr>
        <p:spPr>
          <a:xfrm>
            <a:off x="7911206" y="5544412"/>
            <a:ext cx="1009869" cy="369332"/>
          </a:xfrm>
          <a:prstGeom prst="rect">
            <a:avLst/>
          </a:prstGeom>
          <a:noFill/>
        </p:spPr>
        <p:txBody>
          <a:bodyPr wrap="square" rtlCol="0">
            <a:spAutoFit/>
          </a:bodyPr>
          <a:lstStyle/>
          <a:p>
            <a:r>
              <a:rPr lang="en-US" altLang="zh-CN" b="1" dirty="0"/>
              <a:t>SRSF</a:t>
            </a:r>
            <a:endParaRPr lang="zh-CN" altLang="en-US" b="1" dirty="0"/>
          </a:p>
        </p:txBody>
      </p:sp>
    </p:spTree>
    <p:extLst>
      <p:ext uri="{BB962C8B-B14F-4D97-AF65-F5344CB8AC3E}">
        <p14:creationId xmlns:p14="http://schemas.microsoft.com/office/powerpoint/2010/main" val="3356549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03CF5-4F5E-48EC-BA31-50635DD66A43}"/>
              </a:ext>
            </a:extLst>
          </p:cNvPr>
          <p:cNvSpPr>
            <a:spLocks noGrp="1"/>
          </p:cNvSpPr>
          <p:nvPr>
            <p:ph type="title"/>
          </p:nvPr>
        </p:nvSpPr>
        <p:spPr>
          <a:xfrm>
            <a:off x="720754" y="144588"/>
            <a:ext cx="10948332" cy="381495"/>
          </a:xfrm>
        </p:spPr>
        <p:txBody>
          <a:bodyPr>
            <a:normAutofit fontScale="90000"/>
          </a:bodyPr>
          <a:lstStyle/>
          <a:p>
            <a:r>
              <a:rPr lang="en-US" altLang="zh-CN" dirty="0"/>
              <a:t>Disable Preemption with 84% of maximum RPS( 5k)</a:t>
            </a:r>
            <a:endParaRPr lang="zh-CN" altLang="en-US" dirty="0"/>
          </a:p>
        </p:txBody>
      </p:sp>
      <p:pic>
        <p:nvPicPr>
          <p:cNvPr id="5122" name="Picture 2">
            <a:extLst>
              <a:ext uri="{FF2B5EF4-FFF2-40B4-BE49-F238E27FC236}">
                <a16:creationId xmlns:a16="http://schemas.microsoft.com/office/drawing/2014/main" id="{5F27A265-3108-49EF-8DD7-30E37B71C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69" y="623363"/>
            <a:ext cx="40862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6D0B0FF-1AE0-4995-8E94-1CFEAA8BC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569" y="3244768"/>
            <a:ext cx="40862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ECBAA9E8-B5F3-4CB7-8E23-1E1E38082013}"/>
              </a:ext>
            </a:extLst>
          </p:cNvPr>
          <p:cNvPicPr>
            <a:picLocks noChangeAspect="1"/>
          </p:cNvPicPr>
          <p:nvPr/>
        </p:nvPicPr>
        <p:blipFill>
          <a:blip r:embed="rId4"/>
          <a:stretch>
            <a:fillRect/>
          </a:stretch>
        </p:blipFill>
        <p:spPr>
          <a:xfrm>
            <a:off x="6372081" y="5945793"/>
            <a:ext cx="6142252" cy="602032"/>
          </a:xfrm>
          <a:prstGeom prst="rect">
            <a:avLst/>
          </a:prstGeom>
        </p:spPr>
      </p:pic>
      <p:sp>
        <p:nvSpPr>
          <p:cNvPr id="6" name="文本框 5">
            <a:extLst>
              <a:ext uri="{FF2B5EF4-FFF2-40B4-BE49-F238E27FC236}">
                <a16:creationId xmlns:a16="http://schemas.microsoft.com/office/drawing/2014/main" id="{A4433E9E-9DC6-4510-B4DE-8CD3E6CFC5F4}"/>
              </a:ext>
            </a:extLst>
          </p:cNvPr>
          <p:cNvSpPr txBox="1"/>
          <p:nvPr/>
        </p:nvSpPr>
        <p:spPr>
          <a:xfrm>
            <a:off x="2681681" y="5761127"/>
            <a:ext cx="679508" cy="369332"/>
          </a:xfrm>
          <a:prstGeom prst="rect">
            <a:avLst/>
          </a:prstGeom>
          <a:noFill/>
        </p:spPr>
        <p:txBody>
          <a:bodyPr wrap="square" rtlCol="0">
            <a:spAutoFit/>
          </a:bodyPr>
          <a:lstStyle/>
          <a:p>
            <a:r>
              <a:rPr lang="en-US" altLang="zh-CN" b="1" dirty="0"/>
              <a:t>EDF</a:t>
            </a:r>
            <a:endParaRPr lang="zh-CN" altLang="en-US" b="1" dirty="0"/>
          </a:p>
        </p:txBody>
      </p:sp>
      <p:sp>
        <p:nvSpPr>
          <p:cNvPr id="9" name="文本框 8">
            <a:extLst>
              <a:ext uri="{FF2B5EF4-FFF2-40B4-BE49-F238E27FC236}">
                <a16:creationId xmlns:a16="http://schemas.microsoft.com/office/drawing/2014/main" id="{87CDC1A9-89E4-402D-A621-F50D6BEB20E8}"/>
              </a:ext>
            </a:extLst>
          </p:cNvPr>
          <p:cNvSpPr txBox="1"/>
          <p:nvPr/>
        </p:nvSpPr>
        <p:spPr>
          <a:xfrm>
            <a:off x="8491058" y="5761127"/>
            <a:ext cx="1198225" cy="369332"/>
          </a:xfrm>
          <a:prstGeom prst="rect">
            <a:avLst/>
          </a:prstGeom>
          <a:noFill/>
        </p:spPr>
        <p:txBody>
          <a:bodyPr wrap="square" rtlCol="0">
            <a:spAutoFit/>
          </a:bodyPr>
          <a:lstStyle/>
          <a:p>
            <a:r>
              <a:rPr lang="en-US" altLang="zh-CN" b="1" dirty="0"/>
              <a:t>SRSF</a:t>
            </a:r>
            <a:endParaRPr lang="zh-CN" altLang="en-US" b="1" dirty="0"/>
          </a:p>
        </p:txBody>
      </p:sp>
      <p:pic>
        <p:nvPicPr>
          <p:cNvPr id="5126" name="Picture 6">
            <a:extLst>
              <a:ext uri="{FF2B5EF4-FFF2-40B4-BE49-F238E27FC236}">
                <a16:creationId xmlns:a16="http://schemas.microsoft.com/office/drawing/2014/main" id="{59E028D5-4D9B-4596-8FF0-A69173C0EF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4348" y="623363"/>
            <a:ext cx="40767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69ADB9F-0818-4EC2-85D8-7ABFA15BC4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348" y="3147488"/>
            <a:ext cx="40767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DCB67EEE-6E79-4E8D-BB60-76199CFA9426}"/>
              </a:ext>
            </a:extLst>
          </p:cNvPr>
          <p:cNvPicPr>
            <a:picLocks noChangeAspect="1"/>
          </p:cNvPicPr>
          <p:nvPr/>
        </p:nvPicPr>
        <p:blipFill>
          <a:blip r:embed="rId7"/>
          <a:stretch>
            <a:fillRect/>
          </a:stretch>
        </p:blipFill>
        <p:spPr>
          <a:xfrm>
            <a:off x="44476" y="5895518"/>
            <a:ext cx="6157494" cy="640135"/>
          </a:xfrm>
          <a:prstGeom prst="rect">
            <a:avLst/>
          </a:prstGeom>
        </p:spPr>
      </p:pic>
    </p:spTree>
    <p:extLst>
      <p:ext uri="{BB962C8B-B14F-4D97-AF65-F5344CB8AC3E}">
        <p14:creationId xmlns:p14="http://schemas.microsoft.com/office/powerpoint/2010/main" val="4009931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395C66-9BDB-49C8-B7AD-5C2EBA040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41" y="0"/>
            <a:ext cx="38576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5CF515C-51C7-4D5A-87FA-80D6E6A37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0559"/>
            <a:ext cx="3857625" cy="26860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8D68EEC-5A77-42DC-9F3D-08F6AE1FC647}"/>
              </a:ext>
            </a:extLst>
          </p:cNvPr>
          <p:cNvSpPr txBox="1"/>
          <p:nvPr/>
        </p:nvSpPr>
        <p:spPr>
          <a:xfrm>
            <a:off x="3281492" y="5645267"/>
            <a:ext cx="3078761" cy="369332"/>
          </a:xfrm>
          <a:prstGeom prst="rect">
            <a:avLst/>
          </a:prstGeom>
          <a:noFill/>
        </p:spPr>
        <p:txBody>
          <a:bodyPr wrap="square" rtlCol="0">
            <a:spAutoFit/>
          </a:bodyPr>
          <a:lstStyle/>
          <a:p>
            <a:r>
              <a:rPr lang="en-US" altLang="zh-CN" dirty="0"/>
              <a:t>EDF(99% miss deadline rate)</a:t>
            </a:r>
            <a:endParaRPr lang="zh-CN" altLang="en-US" dirty="0"/>
          </a:p>
        </p:txBody>
      </p:sp>
      <p:pic>
        <p:nvPicPr>
          <p:cNvPr id="3078" name="Picture 6">
            <a:extLst>
              <a:ext uri="{FF2B5EF4-FFF2-40B4-BE49-F238E27FC236}">
                <a16:creationId xmlns:a16="http://schemas.microsoft.com/office/drawing/2014/main" id="{292043D4-9A5C-4F5F-B321-A708D935B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4535" y="60559"/>
            <a:ext cx="421957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1765F3D-E196-4A53-BA2D-D9472DE0DE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41" y="2822633"/>
            <a:ext cx="36671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FFD1E565-559A-48F5-9B0A-919D908C96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509" y="2890925"/>
            <a:ext cx="40481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72DFBF5-D1C8-432F-893A-7230CBDC3570}"/>
              </a:ext>
            </a:extLst>
          </p:cNvPr>
          <p:cNvPicPr>
            <a:picLocks noChangeAspect="1"/>
          </p:cNvPicPr>
          <p:nvPr/>
        </p:nvPicPr>
        <p:blipFill>
          <a:blip r:embed="rId7"/>
          <a:stretch>
            <a:fillRect/>
          </a:stretch>
        </p:blipFill>
        <p:spPr>
          <a:xfrm>
            <a:off x="2101821" y="6050514"/>
            <a:ext cx="6149873" cy="624894"/>
          </a:xfrm>
          <a:prstGeom prst="rect">
            <a:avLst/>
          </a:prstGeom>
        </p:spPr>
      </p:pic>
      <p:pic>
        <p:nvPicPr>
          <p:cNvPr id="12" name="Picture 4">
            <a:extLst>
              <a:ext uri="{FF2B5EF4-FFF2-40B4-BE49-F238E27FC236}">
                <a16:creationId xmlns:a16="http://schemas.microsoft.com/office/drawing/2014/main" id="{909F7636-FE00-4A47-8D7C-3027C105BE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1496" y="2890925"/>
            <a:ext cx="4085652" cy="255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2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38F81DB-A4BF-495E-B18C-2974514BC7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41833" y="154517"/>
            <a:ext cx="4621911" cy="3171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1949567-2C07-40B6-B418-A2032BF1B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42" y="154517"/>
            <a:ext cx="4403799" cy="30663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DA447F8-097B-4FD2-9A13-F84B12E79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132" y="3118360"/>
            <a:ext cx="4470502" cy="3191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49F40D3F-F92B-4E25-B133-9FFC431A91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30" y="3220866"/>
            <a:ext cx="4713666" cy="345260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12F71D1-1037-42CE-83BC-71B1A30DDB35}"/>
              </a:ext>
            </a:extLst>
          </p:cNvPr>
          <p:cNvSpPr txBox="1"/>
          <p:nvPr/>
        </p:nvSpPr>
        <p:spPr>
          <a:xfrm>
            <a:off x="2629344" y="6534552"/>
            <a:ext cx="1009869" cy="369332"/>
          </a:xfrm>
          <a:prstGeom prst="rect">
            <a:avLst/>
          </a:prstGeom>
          <a:noFill/>
        </p:spPr>
        <p:txBody>
          <a:bodyPr wrap="square" rtlCol="0">
            <a:spAutoFit/>
          </a:bodyPr>
          <a:lstStyle/>
          <a:p>
            <a:r>
              <a:rPr lang="en-US" altLang="zh-CN" dirty="0"/>
              <a:t>EDF</a:t>
            </a:r>
            <a:endParaRPr lang="zh-CN" altLang="en-US" dirty="0"/>
          </a:p>
        </p:txBody>
      </p:sp>
      <p:sp>
        <p:nvSpPr>
          <p:cNvPr id="9" name="文本框 8">
            <a:extLst>
              <a:ext uri="{FF2B5EF4-FFF2-40B4-BE49-F238E27FC236}">
                <a16:creationId xmlns:a16="http://schemas.microsoft.com/office/drawing/2014/main" id="{874FB6A4-6564-463C-AA43-864AE4001E6A}"/>
              </a:ext>
            </a:extLst>
          </p:cNvPr>
          <p:cNvSpPr txBox="1"/>
          <p:nvPr/>
        </p:nvSpPr>
        <p:spPr>
          <a:xfrm>
            <a:off x="8552788" y="6165220"/>
            <a:ext cx="1009869" cy="369332"/>
          </a:xfrm>
          <a:prstGeom prst="rect">
            <a:avLst/>
          </a:prstGeom>
          <a:noFill/>
        </p:spPr>
        <p:txBody>
          <a:bodyPr wrap="square" rtlCol="0">
            <a:spAutoFit/>
          </a:bodyPr>
          <a:lstStyle/>
          <a:p>
            <a:r>
              <a:rPr lang="en-US" altLang="zh-CN" dirty="0"/>
              <a:t>SRSF</a:t>
            </a:r>
            <a:endParaRPr lang="zh-CN" altLang="en-US" dirty="0"/>
          </a:p>
        </p:txBody>
      </p:sp>
    </p:spTree>
    <p:extLst>
      <p:ext uri="{BB962C8B-B14F-4D97-AF65-F5344CB8AC3E}">
        <p14:creationId xmlns:p14="http://schemas.microsoft.com/office/powerpoint/2010/main" val="3056985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A38C4-0C26-4437-A61B-A2042207CAFB}"/>
              </a:ext>
            </a:extLst>
          </p:cNvPr>
          <p:cNvSpPr>
            <a:spLocks noGrp="1"/>
          </p:cNvSpPr>
          <p:nvPr>
            <p:ph type="title"/>
          </p:nvPr>
        </p:nvSpPr>
        <p:spPr/>
        <p:txBody>
          <a:bodyPr/>
          <a:lstStyle/>
          <a:p>
            <a:r>
              <a:rPr lang="en-US" altLang="zh-CN" dirty="0"/>
              <a:t>305k Single type of function (Maximum RPS=119)</a:t>
            </a:r>
            <a:endParaRPr lang="zh-CN" altLang="en-US" dirty="0"/>
          </a:p>
        </p:txBody>
      </p:sp>
      <p:pic>
        <p:nvPicPr>
          <p:cNvPr id="7" name="图片 6">
            <a:extLst>
              <a:ext uri="{FF2B5EF4-FFF2-40B4-BE49-F238E27FC236}">
                <a16:creationId xmlns:a16="http://schemas.microsoft.com/office/drawing/2014/main" id="{C5191A38-4E75-490D-B008-F8BD9A20D634}"/>
              </a:ext>
            </a:extLst>
          </p:cNvPr>
          <p:cNvPicPr>
            <a:picLocks noChangeAspect="1"/>
          </p:cNvPicPr>
          <p:nvPr/>
        </p:nvPicPr>
        <p:blipFill>
          <a:blip r:embed="rId2"/>
          <a:stretch>
            <a:fillRect/>
          </a:stretch>
        </p:blipFill>
        <p:spPr>
          <a:xfrm>
            <a:off x="6096000" y="1631965"/>
            <a:ext cx="6143352" cy="3292373"/>
          </a:xfrm>
          <a:prstGeom prst="rect">
            <a:avLst/>
          </a:prstGeom>
        </p:spPr>
      </p:pic>
      <p:sp>
        <p:nvSpPr>
          <p:cNvPr id="8" name="文本框 7">
            <a:extLst>
              <a:ext uri="{FF2B5EF4-FFF2-40B4-BE49-F238E27FC236}">
                <a16:creationId xmlns:a16="http://schemas.microsoft.com/office/drawing/2014/main" id="{5610E2DD-FCB0-4636-9897-ECAC9AAA2225}"/>
              </a:ext>
            </a:extLst>
          </p:cNvPr>
          <p:cNvSpPr txBox="1"/>
          <p:nvPr/>
        </p:nvSpPr>
        <p:spPr>
          <a:xfrm>
            <a:off x="1644242" y="5209672"/>
            <a:ext cx="3531765" cy="461665"/>
          </a:xfrm>
          <a:prstGeom prst="rect">
            <a:avLst/>
          </a:prstGeom>
          <a:noFill/>
        </p:spPr>
        <p:txBody>
          <a:bodyPr wrap="square" rtlCol="0">
            <a:spAutoFit/>
          </a:bodyPr>
          <a:lstStyle/>
          <a:p>
            <a:r>
              <a:rPr lang="en-US" altLang="zh-CN" sz="2400" b="1" dirty="0"/>
              <a:t>Miss deadline rate</a:t>
            </a:r>
            <a:endParaRPr lang="zh-CN" altLang="en-US" sz="2400" b="1" dirty="0"/>
          </a:p>
        </p:txBody>
      </p:sp>
      <p:sp>
        <p:nvSpPr>
          <p:cNvPr id="9" name="文本框 8">
            <a:extLst>
              <a:ext uri="{FF2B5EF4-FFF2-40B4-BE49-F238E27FC236}">
                <a16:creationId xmlns:a16="http://schemas.microsoft.com/office/drawing/2014/main" id="{03D6822A-7B9A-450A-9369-01DD5E01230C}"/>
              </a:ext>
            </a:extLst>
          </p:cNvPr>
          <p:cNvSpPr txBox="1"/>
          <p:nvPr/>
        </p:nvSpPr>
        <p:spPr>
          <a:xfrm>
            <a:off x="7610213" y="5135569"/>
            <a:ext cx="3531765" cy="461665"/>
          </a:xfrm>
          <a:prstGeom prst="rect">
            <a:avLst/>
          </a:prstGeom>
          <a:noFill/>
        </p:spPr>
        <p:txBody>
          <a:bodyPr wrap="square" rtlCol="0">
            <a:spAutoFit/>
          </a:bodyPr>
          <a:lstStyle/>
          <a:p>
            <a:r>
              <a:rPr lang="en-US" altLang="zh-CN" sz="2400" b="1" dirty="0"/>
              <a:t>Preemption count</a:t>
            </a:r>
            <a:endParaRPr lang="zh-CN" altLang="en-US" sz="2400" b="1" dirty="0"/>
          </a:p>
        </p:txBody>
      </p:sp>
      <p:pic>
        <p:nvPicPr>
          <p:cNvPr id="11" name="图片 10">
            <a:extLst>
              <a:ext uri="{FF2B5EF4-FFF2-40B4-BE49-F238E27FC236}">
                <a16:creationId xmlns:a16="http://schemas.microsoft.com/office/drawing/2014/main" id="{D0583EBC-B2A6-44C1-A673-EFD5A676FF7B}"/>
              </a:ext>
            </a:extLst>
          </p:cNvPr>
          <p:cNvPicPr>
            <a:picLocks noChangeAspect="1"/>
          </p:cNvPicPr>
          <p:nvPr/>
        </p:nvPicPr>
        <p:blipFill>
          <a:blip r:embed="rId3"/>
          <a:stretch>
            <a:fillRect/>
          </a:stretch>
        </p:blipFill>
        <p:spPr>
          <a:xfrm>
            <a:off x="-47352" y="1671813"/>
            <a:ext cx="6195029" cy="3059578"/>
          </a:xfrm>
          <a:prstGeom prst="rect">
            <a:avLst/>
          </a:prstGeom>
        </p:spPr>
      </p:pic>
    </p:spTree>
    <p:extLst>
      <p:ext uri="{BB962C8B-B14F-4D97-AF65-F5344CB8AC3E}">
        <p14:creationId xmlns:p14="http://schemas.microsoft.com/office/powerpoint/2010/main" val="14493207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A38C4-0C26-4437-A61B-A2042207CAFB}"/>
              </a:ext>
            </a:extLst>
          </p:cNvPr>
          <p:cNvSpPr>
            <a:spLocks noGrp="1"/>
          </p:cNvSpPr>
          <p:nvPr>
            <p:ph type="title"/>
          </p:nvPr>
        </p:nvSpPr>
        <p:spPr/>
        <p:txBody>
          <a:bodyPr/>
          <a:lstStyle/>
          <a:p>
            <a:r>
              <a:rPr lang="en-US" altLang="zh-CN" dirty="0"/>
              <a:t>305k Single type of function</a:t>
            </a:r>
            <a:endParaRPr lang="zh-CN" altLang="en-US" dirty="0"/>
          </a:p>
        </p:txBody>
      </p:sp>
      <p:pic>
        <p:nvPicPr>
          <p:cNvPr id="4" name="图片 3">
            <a:extLst>
              <a:ext uri="{FF2B5EF4-FFF2-40B4-BE49-F238E27FC236}">
                <a16:creationId xmlns:a16="http://schemas.microsoft.com/office/drawing/2014/main" id="{0A5E35CE-2426-4A76-81A6-86AB90ADA304}"/>
              </a:ext>
            </a:extLst>
          </p:cNvPr>
          <p:cNvPicPr>
            <a:picLocks noChangeAspect="1"/>
          </p:cNvPicPr>
          <p:nvPr/>
        </p:nvPicPr>
        <p:blipFill>
          <a:blip r:embed="rId2"/>
          <a:stretch>
            <a:fillRect/>
          </a:stretch>
        </p:blipFill>
        <p:spPr>
          <a:xfrm>
            <a:off x="167779" y="1893435"/>
            <a:ext cx="5585944" cy="3071126"/>
          </a:xfrm>
          <a:prstGeom prst="rect">
            <a:avLst/>
          </a:prstGeom>
        </p:spPr>
      </p:pic>
      <p:pic>
        <p:nvPicPr>
          <p:cNvPr id="8" name="图片 7">
            <a:extLst>
              <a:ext uri="{FF2B5EF4-FFF2-40B4-BE49-F238E27FC236}">
                <a16:creationId xmlns:a16="http://schemas.microsoft.com/office/drawing/2014/main" id="{5BDFE883-9645-4F9B-BE9B-719A0197E068}"/>
              </a:ext>
            </a:extLst>
          </p:cNvPr>
          <p:cNvPicPr>
            <a:picLocks noChangeAspect="1"/>
          </p:cNvPicPr>
          <p:nvPr/>
        </p:nvPicPr>
        <p:blipFill>
          <a:blip r:embed="rId3"/>
          <a:stretch>
            <a:fillRect/>
          </a:stretch>
        </p:blipFill>
        <p:spPr>
          <a:xfrm>
            <a:off x="6234378" y="1809608"/>
            <a:ext cx="5303980" cy="3238781"/>
          </a:xfrm>
          <a:prstGeom prst="rect">
            <a:avLst/>
          </a:prstGeom>
        </p:spPr>
      </p:pic>
      <p:sp>
        <p:nvSpPr>
          <p:cNvPr id="9" name="文本框 8">
            <a:extLst>
              <a:ext uri="{FF2B5EF4-FFF2-40B4-BE49-F238E27FC236}">
                <a16:creationId xmlns:a16="http://schemas.microsoft.com/office/drawing/2014/main" id="{CE0C4EB2-F81C-4F98-B6F7-0D5608AB3C7F}"/>
              </a:ext>
            </a:extLst>
          </p:cNvPr>
          <p:cNvSpPr txBox="1"/>
          <p:nvPr/>
        </p:nvSpPr>
        <p:spPr>
          <a:xfrm>
            <a:off x="1551963" y="5746568"/>
            <a:ext cx="3531765" cy="461665"/>
          </a:xfrm>
          <a:prstGeom prst="rect">
            <a:avLst/>
          </a:prstGeom>
          <a:noFill/>
        </p:spPr>
        <p:txBody>
          <a:bodyPr wrap="square" rtlCol="0">
            <a:spAutoFit/>
          </a:bodyPr>
          <a:lstStyle/>
          <a:p>
            <a:r>
              <a:rPr lang="en-US" altLang="zh-CN" sz="2400" b="1" dirty="0"/>
              <a:t>Total Latency</a:t>
            </a:r>
            <a:endParaRPr lang="zh-CN" altLang="en-US" sz="2400" b="1" dirty="0"/>
          </a:p>
        </p:txBody>
      </p:sp>
      <p:sp>
        <p:nvSpPr>
          <p:cNvPr id="10" name="文本框 9">
            <a:extLst>
              <a:ext uri="{FF2B5EF4-FFF2-40B4-BE49-F238E27FC236}">
                <a16:creationId xmlns:a16="http://schemas.microsoft.com/office/drawing/2014/main" id="{A56BA7D4-C826-4C3E-A665-C39DC026212F}"/>
              </a:ext>
            </a:extLst>
          </p:cNvPr>
          <p:cNvSpPr txBox="1"/>
          <p:nvPr/>
        </p:nvSpPr>
        <p:spPr>
          <a:xfrm>
            <a:off x="8314888" y="5746568"/>
            <a:ext cx="3531765" cy="461665"/>
          </a:xfrm>
          <a:prstGeom prst="rect">
            <a:avLst/>
          </a:prstGeom>
          <a:noFill/>
        </p:spPr>
        <p:txBody>
          <a:bodyPr wrap="square" rtlCol="0">
            <a:spAutoFit/>
          </a:bodyPr>
          <a:lstStyle/>
          <a:p>
            <a:r>
              <a:rPr lang="en-US" altLang="zh-CN" sz="2400" b="1" dirty="0"/>
              <a:t>Execution Time</a:t>
            </a:r>
            <a:endParaRPr lang="zh-CN" altLang="en-US" sz="2400" b="1" dirty="0"/>
          </a:p>
        </p:txBody>
      </p:sp>
    </p:spTree>
    <p:extLst>
      <p:ext uri="{BB962C8B-B14F-4D97-AF65-F5344CB8AC3E}">
        <p14:creationId xmlns:p14="http://schemas.microsoft.com/office/powerpoint/2010/main" val="1974090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B4276-92C6-4EC7-9186-D2A13DB8A555}"/>
              </a:ext>
            </a:extLst>
          </p:cNvPr>
          <p:cNvSpPr>
            <a:spLocks noGrp="1"/>
          </p:cNvSpPr>
          <p:nvPr>
            <p:ph type="title"/>
          </p:nvPr>
        </p:nvSpPr>
        <p:spPr/>
        <p:txBody>
          <a:bodyPr/>
          <a:lstStyle/>
          <a:p>
            <a:r>
              <a:rPr lang="en-US" altLang="zh-CN" dirty="0"/>
              <a:t>305K single with 94% of maximum RPS </a:t>
            </a:r>
            <a:endParaRPr lang="zh-CN" altLang="en-US" dirty="0"/>
          </a:p>
        </p:txBody>
      </p:sp>
      <p:pic>
        <p:nvPicPr>
          <p:cNvPr id="6146" name="Picture 2">
            <a:extLst>
              <a:ext uri="{FF2B5EF4-FFF2-40B4-BE49-F238E27FC236}">
                <a16:creationId xmlns:a16="http://schemas.microsoft.com/office/drawing/2014/main" id="{B579912C-EF66-4DFD-87C3-E8A5C25F0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237" y="1361595"/>
            <a:ext cx="391477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40B9F06-5ADF-4470-A29A-3C9E7A23F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36" y="3885720"/>
            <a:ext cx="3914775" cy="25241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643B5AE-A197-43B6-BDD7-136D66E2844B}"/>
              </a:ext>
            </a:extLst>
          </p:cNvPr>
          <p:cNvSpPr txBox="1"/>
          <p:nvPr/>
        </p:nvSpPr>
        <p:spPr>
          <a:xfrm>
            <a:off x="1954635" y="6409845"/>
            <a:ext cx="1409350" cy="369332"/>
          </a:xfrm>
          <a:prstGeom prst="rect">
            <a:avLst/>
          </a:prstGeom>
          <a:noFill/>
        </p:spPr>
        <p:txBody>
          <a:bodyPr wrap="square" rtlCol="0">
            <a:spAutoFit/>
          </a:bodyPr>
          <a:lstStyle/>
          <a:p>
            <a:r>
              <a:rPr lang="en-US" altLang="zh-CN" dirty="0"/>
              <a:t>EDF</a:t>
            </a:r>
            <a:endParaRPr lang="zh-CN" altLang="en-US" dirty="0"/>
          </a:p>
        </p:txBody>
      </p:sp>
      <p:pic>
        <p:nvPicPr>
          <p:cNvPr id="6152" name="Picture 8">
            <a:extLst>
              <a:ext uri="{FF2B5EF4-FFF2-40B4-BE49-F238E27FC236}">
                <a16:creationId xmlns:a16="http://schemas.microsoft.com/office/drawing/2014/main" id="{D7E0F19E-6222-4007-8896-98AF44007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963" y="1209436"/>
            <a:ext cx="370522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C3D4F355-9AD0-454C-AF60-0B5B8B30ED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1813" y="3778848"/>
            <a:ext cx="3762375"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654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312533" y="45268"/>
            <a:ext cx="7181676" cy="1325563"/>
          </a:xfrm>
        </p:spPr>
        <p:txBody>
          <a:bodyPr/>
          <a:lstStyle/>
          <a:p>
            <a:r>
              <a:rPr lang="en-US" altLang="zh-CN" dirty="0"/>
              <a:t>EDF vs SRSF(C=40)</a:t>
            </a:r>
            <a:endParaRPr lang="zh-CN" altLang="en-US" dirty="0"/>
          </a:p>
        </p:txBody>
      </p:sp>
      <p:pic>
        <p:nvPicPr>
          <p:cNvPr id="4" name="图片 3">
            <a:extLst>
              <a:ext uri="{FF2B5EF4-FFF2-40B4-BE49-F238E27FC236}">
                <a16:creationId xmlns:a16="http://schemas.microsoft.com/office/drawing/2014/main" id="{F182A4B9-82EC-4DB7-9594-2A1EA8638E45}"/>
              </a:ext>
            </a:extLst>
          </p:cNvPr>
          <p:cNvPicPr>
            <a:picLocks noChangeAspect="1"/>
          </p:cNvPicPr>
          <p:nvPr/>
        </p:nvPicPr>
        <p:blipFill>
          <a:blip r:embed="rId2"/>
          <a:stretch>
            <a:fillRect/>
          </a:stretch>
        </p:blipFill>
        <p:spPr>
          <a:xfrm>
            <a:off x="124199" y="1370831"/>
            <a:ext cx="4515235" cy="685859"/>
          </a:xfrm>
          <a:prstGeom prst="rect">
            <a:avLst/>
          </a:prstGeom>
        </p:spPr>
      </p:pic>
      <p:pic>
        <p:nvPicPr>
          <p:cNvPr id="6" name="图片 5">
            <a:extLst>
              <a:ext uri="{FF2B5EF4-FFF2-40B4-BE49-F238E27FC236}">
                <a16:creationId xmlns:a16="http://schemas.microsoft.com/office/drawing/2014/main" id="{183A6389-DE96-4FFC-B251-45C40AC40D09}"/>
              </a:ext>
            </a:extLst>
          </p:cNvPr>
          <p:cNvPicPr>
            <a:picLocks noChangeAspect="1"/>
          </p:cNvPicPr>
          <p:nvPr/>
        </p:nvPicPr>
        <p:blipFill>
          <a:blip r:embed="rId3"/>
          <a:stretch>
            <a:fillRect/>
          </a:stretch>
        </p:blipFill>
        <p:spPr>
          <a:xfrm>
            <a:off x="124199" y="2567264"/>
            <a:ext cx="3868240" cy="861736"/>
          </a:xfrm>
          <a:prstGeom prst="rect">
            <a:avLst/>
          </a:prstGeom>
        </p:spPr>
      </p:pic>
      <p:pic>
        <p:nvPicPr>
          <p:cNvPr id="5" name="图片 4">
            <a:extLst>
              <a:ext uri="{FF2B5EF4-FFF2-40B4-BE49-F238E27FC236}">
                <a16:creationId xmlns:a16="http://schemas.microsoft.com/office/drawing/2014/main" id="{59A26AAC-24A4-4D0D-9A7F-5FB0C6B4A6D3}"/>
              </a:ext>
            </a:extLst>
          </p:cNvPr>
          <p:cNvPicPr>
            <a:picLocks noChangeAspect="1"/>
          </p:cNvPicPr>
          <p:nvPr/>
        </p:nvPicPr>
        <p:blipFill>
          <a:blip r:embed="rId4"/>
          <a:stretch>
            <a:fillRect/>
          </a:stretch>
        </p:blipFill>
        <p:spPr>
          <a:xfrm>
            <a:off x="312534" y="4677438"/>
            <a:ext cx="3305878" cy="941674"/>
          </a:xfrm>
          <a:prstGeom prst="rect">
            <a:avLst/>
          </a:prstGeom>
        </p:spPr>
      </p:pic>
      <p:pic>
        <p:nvPicPr>
          <p:cNvPr id="4098" name="Picture 2">
            <a:extLst>
              <a:ext uri="{FF2B5EF4-FFF2-40B4-BE49-F238E27FC236}">
                <a16:creationId xmlns:a16="http://schemas.microsoft.com/office/drawing/2014/main" id="{C4D7E68C-B2E0-4A91-A183-F79AD31F4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7001" y="204924"/>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205F220-29A2-453C-9B9F-C8A2E5B8A8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1990" y="204924"/>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6201F69-568F-43AC-90D1-E3C3A85E9A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1450" y="3399714"/>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1C5223C-F0C9-4DE6-93CB-76FFC1AA34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1990" y="3458286"/>
            <a:ext cx="3705225"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074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B4276-92C6-4EC7-9186-D2A13DB8A555}"/>
              </a:ext>
            </a:extLst>
          </p:cNvPr>
          <p:cNvSpPr>
            <a:spLocks noGrp="1"/>
          </p:cNvSpPr>
          <p:nvPr>
            <p:ph type="title"/>
          </p:nvPr>
        </p:nvSpPr>
        <p:spPr>
          <a:xfrm>
            <a:off x="2708945" y="2697264"/>
            <a:ext cx="7315899" cy="1325563"/>
          </a:xfrm>
        </p:spPr>
        <p:txBody>
          <a:bodyPr/>
          <a:lstStyle/>
          <a:p>
            <a:r>
              <a:rPr lang="en-US" altLang="zh-CN" dirty="0"/>
              <a:t>Sledge Meeting 12/6/2021</a:t>
            </a:r>
            <a:endParaRPr lang="zh-CN" altLang="en-US" dirty="0"/>
          </a:p>
        </p:txBody>
      </p:sp>
    </p:spTree>
    <p:extLst>
      <p:ext uri="{BB962C8B-B14F-4D97-AF65-F5344CB8AC3E}">
        <p14:creationId xmlns:p14="http://schemas.microsoft.com/office/powerpoint/2010/main" val="3046403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0B58C-EF46-4BDD-85EB-1C46162D5942}"/>
              </a:ext>
            </a:extLst>
          </p:cNvPr>
          <p:cNvSpPr>
            <a:spLocks noGrp="1"/>
          </p:cNvSpPr>
          <p:nvPr>
            <p:ph type="title"/>
          </p:nvPr>
        </p:nvSpPr>
        <p:spPr>
          <a:xfrm>
            <a:off x="450554" y="138623"/>
            <a:ext cx="10515600" cy="574442"/>
          </a:xfrm>
        </p:spPr>
        <p:txBody>
          <a:bodyPr>
            <a:normAutofit fontScale="90000"/>
          </a:bodyPr>
          <a:lstStyle/>
          <a:p>
            <a:r>
              <a:rPr lang="en-US" altLang="zh-CN" dirty="0"/>
              <a:t>5k with </a:t>
            </a:r>
            <a:r>
              <a:rPr lang="en-US" altLang="zh-CN" dirty="0" err="1"/>
              <a:t>peemption</a:t>
            </a:r>
            <a:r>
              <a:rPr lang="en-US" altLang="zh-CN" dirty="0"/>
              <a:t> enable and disable</a:t>
            </a:r>
            <a:endParaRPr lang="zh-CN" altLang="en-US" dirty="0"/>
          </a:p>
        </p:txBody>
      </p:sp>
      <p:pic>
        <p:nvPicPr>
          <p:cNvPr id="18" name="图片 17">
            <a:extLst>
              <a:ext uri="{FF2B5EF4-FFF2-40B4-BE49-F238E27FC236}">
                <a16:creationId xmlns:a16="http://schemas.microsoft.com/office/drawing/2014/main" id="{722BDA93-2AEC-4350-AD56-02D64C4551B7}"/>
              </a:ext>
            </a:extLst>
          </p:cNvPr>
          <p:cNvPicPr>
            <a:picLocks noChangeAspect="1"/>
          </p:cNvPicPr>
          <p:nvPr/>
        </p:nvPicPr>
        <p:blipFill>
          <a:blip r:embed="rId2"/>
          <a:stretch>
            <a:fillRect/>
          </a:stretch>
        </p:blipFill>
        <p:spPr>
          <a:xfrm>
            <a:off x="175142" y="1066378"/>
            <a:ext cx="4977048" cy="2648145"/>
          </a:xfrm>
          <a:prstGeom prst="rect">
            <a:avLst/>
          </a:prstGeom>
        </p:spPr>
      </p:pic>
      <p:pic>
        <p:nvPicPr>
          <p:cNvPr id="20" name="图片 19">
            <a:extLst>
              <a:ext uri="{FF2B5EF4-FFF2-40B4-BE49-F238E27FC236}">
                <a16:creationId xmlns:a16="http://schemas.microsoft.com/office/drawing/2014/main" id="{6EA7D90F-53D3-4B6C-AD48-1F7AD44F4CD7}"/>
              </a:ext>
            </a:extLst>
          </p:cNvPr>
          <p:cNvPicPr>
            <a:picLocks noChangeAspect="1"/>
          </p:cNvPicPr>
          <p:nvPr/>
        </p:nvPicPr>
        <p:blipFill>
          <a:blip r:embed="rId3"/>
          <a:stretch>
            <a:fillRect/>
          </a:stretch>
        </p:blipFill>
        <p:spPr>
          <a:xfrm>
            <a:off x="6028888" y="856460"/>
            <a:ext cx="5800954" cy="2858063"/>
          </a:xfrm>
          <a:prstGeom prst="rect">
            <a:avLst/>
          </a:prstGeom>
        </p:spPr>
      </p:pic>
      <p:pic>
        <p:nvPicPr>
          <p:cNvPr id="22" name="图片 21">
            <a:extLst>
              <a:ext uri="{FF2B5EF4-FFF2-40B4-BE49-F238E27FC236}">
                <a16:creationId xmlns:a16="http://schemas.microsoft.com/office/drawing/2014/main" id="{A9DF3572-7E52-4EE4-8366-3E0905E5F361}"/>
              </a:ext>
            </a:extLst>
          </p:cNvPr>
          <p:cNvPicPr>
            <a:picLocks noChangeAspect="1"/>
          </p:cNvPicPr>
          <p:nvPr/>
        </p:nvPicPr>
        <p:blipFill>
          <a:blip r:embed="rId4"/>
          <a:stretch>
            <a:fillRect/>
          </a:stretch>
        </p:blipFill>
        <p:spPr>
          <a:xfrm>
            <a:off x="75501" y="4067836"/>
            <a:ext cx="5708354" cy="2724736"/>
          </a:xfrm>
          <a:prstGeom prst="rect">
            <a:avLst/>
          </a:prstGeom>
        </p:spPr>
      </p:pic>
      <p:pic>
        <p:nvPicPr>
          <p:cNvPr id="24" name="图片 23">
            <a:extLst>
              <a:ext uri="{FF2B5EF4-FFF2-40B4-BE49-F238E27FC236}">
                <a16:creationId xmlns:a16="http://schemas.microsoft.com/office/drawing/2014/main" id="{34DC3636-A6C8-4BD1-9876-061FE4D83DBC}"/>
              </a:ext>
            </a:extLst>
          </p:cNvPr>
          <p:cNvPicPr>
            <a:picLocks noChangeAspect="1"/>
          </p:cNvPicPr>
          <p:nvPr/>
        </p:nvPicPr>
        <p:blipFill>
          <a:blip r:embed="rId5"/>
          <a:stretch>
            <a:fillRect/>
          </a:stretch>
        </p:blipFill>
        <p:spPr>
          <a:xfrm>
            <a:off x="5954556" y="3884964"/>
            <a:ext cx="5875286" cy="2973036"/>
          </a:xfrm>
          <a:prstGeom prst="rect">
            <a:avLst/>
          </a:prstGeom>
        </p:spPr>
      </p:pic>
    </p:spTree>
    <p:extLst>
      <p:ext uri="{BB962C8B-B14F-4D97-AF65-F5344CB8AC3E}">
        <p14:creationId xmlns:p14="http://schemas.microsoft.com/office/powerpoint/2010/main" val="494268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0B58C-EF46-4BDD-85EB-1C46162D5942}"/>
              </a:ext>
            </a:extLst>
          </p:cNvPr>
          <p:cNvSpPr>
            <a:spLocks noGrp="1"/>
          </p:cNvSpPr>
          <p:nvPr>
            <p:ph type="title"/>
          </p:nvPr>
        </p:nvSpPr>
        <p:spPr>
          <a:xfrm>
            <a:off x="450554" y="138623"/>
            <a:ext cx="10515600" cy="574442"/>
          </a:xfrm>
        </p:spPr>
        <p:txBody>
          <a:bodyPr>
            <a:normAutofit fontScale="90000"/>
          </a:bodyPr>
          <a:lstStyle/>
          <a:p>
            <a:r>
              <a:rPr lang="en-US" altLang="zh-CN" dirty="0"/>
              <a:t>5k with </a:t>
            </a:r>
            <a:r>
              <a:rPr lang="en-US" altLang="zh-CN" dirty="0" err="1"/>
              <a:t>peemption</a:t>
            </a:r>
            <a:r>
              <a:rPr lang="en-US" altLang="zh-CN" dirty="0"/>
              <a:t> enable and disable</a:t>
            </a:r>
            <a:endParaRPr lang="zh-CN" altLang="en-US" dirty="0"/>
          </a:p>
        </p:txBody>
      </p:sp>
      <p:pic>
        <p:nvPicPr>
          <p:cNvPr id="4" name="图片 3">
            <a:extLst>
              <a:ext uri="{FF2B5EF4-FFF2-40B4-BE49-F238E27FC236}">
                <a16:creationId xmlns:a16="http://schemas.microsoft.com/office/drawing/2014/main" id="{696EBF5E-FD08-4BF9-9522-F3B4E93DFC14}"/>
              </a:ext>
            </a:extLst>
          </p:cNvPr>
          <p:cNvPicPr>
            <a:picLocks noChangeAspect="1"/>
          </p:cNvPicPr>
          <p:nvPr/>
        </p:nvPicPr>
        <p:blipFill>
          <a:blip r:embed="rId2"/>
          <a:stretch>
            <a:fillRect/>
          </a:stretch>
        </p:blipFill>
        <p:spPr>
          <a:xfrm>
            <a:off x="841107" y="713065"/>
            <a:ext cx="8111925" cy="4419329"/>
          </a:xfrm>
          <a:prstGeom prst="rect">
            <a:avLst/>
          </a:prstGeom>
        </p:spPr>
      </p:pic>
      <p:pic>
        <p:nvPicPr>
          <p:cNvPr id="6" name="图片 5">
            <a:extLst>
              <a:ext uri="{FF2B5EF4-FFF2-40B4-BE49-F238E27FC236}">
                <a16:creationId xmlns:a16="http://schemas.microsoft.com/office/drawing/2014/main" id="{A85DCBD2-7A2A-4CC8-B4DC-608EC5CAD2FA}"/>
              </a:ext>
            </a:extLst>
          </p:cNvPr>
          <p:cNvPicPr>
            <a:picLocks noChangeAspect="1"/>
          </p:cNvPicPr>
          <p:nvPr/>
        </p:nvPicPr>
        <p:blipFill>
          <a:blip r:embed="rId3"/>
          <a:stretch>
            <a:fillRect/>
          </a:stretch>
        </p:blipFill>
        <p:spPr>
          <a:xfrm>
            <a:off x="8783272" y="713065"/>
            <a:ext cx="5519957" cy="2984311"/>
          </a:xfrm>
          <a:prstGeom prst="rect">
            <a:avLst/>
          </a:prstGeom>
        </p:spPr>
      </p:pic>
      <p:pic>
        <p:nvPicPr>
          <p:cNvPr id="8" name="图片 7">
            <a:extLst>
              <a:ext uri="{FF2B5EF4-FFF2-40B4-BE49-F238E27FC236}">
                <a16:creationId xmlns:a16="http://schemas.microsoft.com/office/drawing/2014/main" id="{FB2BA161-A9E4-4FDE-88AE-0592C19AFABE}"/>
              </a:ext>
            </a:extLst>
          </p:cNvPr>
          <p:cNvPicPr>
            <a:picLocks noChangeAspect="1"/>
          </p:cNvPicPr>
          <p:nvPr/>
        </p:nvPicPr>
        <p:blipFill>
          <a:blip r:embed="rId4"/>
          <a:stretch>
            <a:fillRect/>
          </a:stretch>
        </p:blipFill>
        <p:spPr>
          <a:xfrm>
            <a:off x="725014" y="963587"/>
            <a:ext cx="6933657" cy="3918283"/>
          </a:xfrm>
          <a:prstGeom prst="rect">
            <a:avLst/>
          </a:prstGeom>
        </p:spPr>
      </p:pic>
      <p:pic>
        <p:nvPicPr>
          <p:cNvPr id="10" name="图片 9">
            <a:extLst>
              <a:ext uri="{FF2B5EF4-FFF2-40B4-BE49-F238E27FC236}">
                <a16:creationId xmlns:a16="http://schemas.microsoft.com/office/drawing/2014/main" id="{59A130A6-363A-4E44-9EE5-D9149046F130}"/>
              </a:ext>
            </a:extLst>
          </p:cNvPr>
          <p:cNvPicPr>
            <a:picLocks noChangeAspect="1"/>
          </p:cNvPicPr>
          <p:nvPr/>
        </p:nvPicPr>
        <p:blipFill>
          <a:blip r:embed="rId5"/>
          <a:stretch>
            <a:fillRect/>
          </a:stretch>
        </p:blipFill>
        <p:spPr>
          <a:xfrm>
            <a:off x="2806126" y="2989878"/>
            <a:ext cx="5859106" cy="3187936"/>
          </a:xfrm>
          <a:prstGeom prst="rect">
            <a:avLst/>
          </a:prstGeom>
        </p:spPr>
      </p:pic>
    </p:spTree>
    <p:extLst>
      <p:ext uri="{BB962C8B-B14F-4D97-AF65-F5344CB8AC3E}">
        <p14:creationId xmlns:p14="http://schemas.microsoft.com/office/powerpoint/2010/main" val="28414462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AB4C0-202B-4603-B2BD-BD228E8EDC4A}"/>
              </a:ext>
            </a:extLst>
          </p:cNvPr>
          <p:cNvSpPr>
            <a:spLocks noGrp="1"/>
          </p:cNvSpPr>
          <p:nvPr>
            <p:ph type="title"/>
          </p:nvPr>
        </p:nvSpPr>
        <p:spPr/>
        <p:txBody>
          <a:bodyPr/>
          <a:lstStyle/>
          <a:p>
            <a:r>
              <a:rPr lang="en-US" altLang="zh-CN" dirty="0"/>
              <a:t>RPS Settings for Mixed type of requests</a:t>
            </a:r>
            <a:endParaRPr lang="zh-CN" altLang="en-US" dirty="0"/>
          </a:p>
        </p:txBody>
      </p:sp>
      <p:pic>
        <p:nvPicPr>
          <p:cNvPr id="12" name="图片 11">
            <a:extLst>
              <a:ext uri="{FF2B5EF4-FFF2-40B4-BE49-F238E27FC236}">
                <a16:creationId xmlns:a16="http://schemas.microsoft.com/office/drawing/2014/main" id="{A1BBD6CD-5751-4BE9-A049-B0947FB62EA7}"/>
              </a:ext>
            </a:extLst>
          </p:cNvPr>
          <p:cNvPicPr>
            <a:picLocks noChangeAspect="1"/>
          </p:cNvPicPr>
          <p:nvPr/>
        </p:nvPicPr>
        <p:blipFill>
          <a:blip r:embed="rId2"/>
          <a:stretch>
            <a:fillRect/>
          </a:stretch>
        </p:blipFill>
        <p:spPr>
          <a:xfrm>
            <a:off x="1242692" y="1696980"/>
            <a:ext cx="6406104" cy="1881255"/>
          </a:xfrm>
          <a:prstGeom prst="rect">
            <a:avLst/>
          </a:prstGeom>
        </p:spPr>
      </p:pic>
      <p:sp>
        <p:nvSpPr>
          <p:cNvPr id="3" name="文本框 2">
            <a:extLst>
              <a:ext uri="{FF2B5EF4-FFF2-40B4-BE49-F238E27FC236}">
                <a16:creationId xmlns:a16="http://schemas.microsoft.com/office/drawing/2014/main" id="{F5AE67BB-9A80-469C-B488-EE5607554106}"/>
              </a:ext>
            </a:extLst>
          </p:cNvPr>
          <p:cNvSpPr txBox="1"/>
          <p:nvPr/>
        </p:nvSpPr>
        <p:spPr>
          <a:xfrm>
            <a:off x="1922199" y="3551436"/>
            <a:ext cx="7414747" cy="3139321"/>
          </a:xfrm>
          <a:prstGeom prst="rect">
            <a:avLst/>
          </a:prstGeom>
          <a:noFill/>
        </p:spPr>
        <p:txBody>
          <a:bodyPr wrap="square" rtlCol="0">
            <a:spAutoFit/>
          </a:bodyPr>
          <a:lstStyle/>
          <a:p>
            <a:r>
              <a:rPr lang="en-US" altLang="zh-CN" dirty="0"/>
              <a:t>40k: 1.9 times of 5k</a:t>
            </a:r>
          </a:p>
          <a:p>
            <a:r>
              <a:rPr lang="en-US" altLang="zh-CN" dirty="0"/>
              <a:t>105k: 2.9 times of 5k</a:t>
            </a:r>
          </a:p>
          <a:p>
            <a:r>
              <a:rPr lang="en-US" altLang="zh-CN" dirty="0"/>
              <a:t>305k: 6.4  times of 5k</a:t>
            </a:r>
          </a:p>
          <a:p>
            <a:endParaRPr lang="en-US" altLang="zh-CN" dirty="0"/>
          </a:p>
          <a:p>
            <a:r>
              <a:rPr lang="en-US" altLang="zh-CN" dirty="0"/>
              <a:t>Total capacity for 5k in one </a:t>
            </a:r>
            <a:r>
              <a:rPr lang="en-US" altLang="zh-CN" dirty="0" err="1"/>
              <a:t>cpu</a:t>
            </a:r>
            <a:r>
              <a:rPr lang="en-US" altLang="zh-CN" dirty="0"/>
              <a:t> core = 1000/18 = 55.5 </a:t>
            </a:r>
            <a:r>
              <a:rPr lang="en-US" altLang="zh-CN" dirty="0" err="1"/>
              <a:t>rps</a:t>
            </a:r>
            <a:endParaRPr lang="en-US" altLang="zh-CN" dirty="0"/>
          </a:p>
          <a:p>
            <a:r>
              <a:rPr lang="en-US" altLang="zh-CN" dirty="0"/>
              <a:t>Total capacity for 5k in 14 </a:t>
            </a:r>
            <a:r>
              <a:rPr lang="en-US" altLang="zh-CN" dirty="0" err="1"/>
              <a:t>cpu</a:t>
            </a:r>
            <a:r>
              <a:rPr lang="en-US" altLang="zh-CN" dirty="0"/>
              <a:t> core = 55.5 </a:t>
            </a:r>
            <a:r>
              <a:rPr lang="en-US" altLang="zh-CN" dirty="0" err="1"/>
              <a:t>rps</a:t>
            </a:r>
            <a:r>
              <a:rPr lang="en-US" altLang="zh-CN" dirty="0"/>
              <a:t> * 14 = 778 </a:t>
            </a:r>
            <a:r>
              <a:rPr lang="en-US" altLang="zh-CN" dirty="0" err="1"/>
              <a:t>rps</a:t>
            </a:r>
            <a:endParaRPr lang="en-US" altLang="zh-CN" dirty="0"/>
          </a:p>
          <a:p>
            <a:endParaRPr lang="en-US" altLang="zh-CN" dirty="0"/>
          </a:p>
          <a:p>
            <a:r>
              <a:rPr lang="en-US" altLang="zh-CN" dirty="0"/>
              <a:t>For 5k – 60%  - 277 , deadline settings, 2x,3x,4x</a:t>
            </a:r>
          </a:p>
          <a:p>
            <a:r>
              <a:rPr lang="en-US" altLang="zh-CN" dirty="0"/>
              <a:t>For 40k - 25% - 115, deadline settings</a:t>
            </a:r>
          </a:p>
          <a:p>
            <a:r>
              <a:rPr lang="en-US" altLang="zh-CN" dirty="0"/>
              <a:t>For 105k - 10% - 46, deadline settings, </a:t>
            </a:r>
          </a:p>
          <a:p>
            <a:r>
              <a:rPr lang="en-US" altLang="zh-CN" dirty="0"/>
              <a:t>For 305k– 5% - 23, deadline settings</a:t>
            </a:r>
          </a:p>
        </p:txBody>
      </p:sp>
      <p:sp>
        <p:nvSpPr>
          <p:cNvPr id="4" name="文本框 3">
            <a:extLst>
              <a:ext uri="{FF2B5EF4-FFF2-40B4-BE49-F238E27FC236}">
                <a16:creationId xmlns:a16="http://schemas.microsoft.com/office/drawing/2014/main" id="{225F2586-0E98-4E34-8BCD-8C5E891B15A9}"/>
              </a:ext>
            </a:extLst>
          </p:cNvPr>
          <p:cNvSpPr txBox="1"/>
          <p:nvPr/>
        </p:nvSpPr>
        <p:spPr>
          <a:xfrm>
            <a:off x="2329132" y="1285246"/>
            <a:ext cx="7315200" cy="738664"/>
          </a:xfrm>
          <a:prstGeom prst="rect">
            <a:avLst/>
          </a:prstGeom>
          <a:noFill/>
        </p:spPr>
        <p:txBody>
          <a:bodyPr wrap="square" rtlCol="0">
            <a:spAutoFit/>
          </a:bodyPr>
          <a:lstStyle/>
          <a:p>
            <a:r>
              <a:rPr lang="en-US" altLang="zh-CN" sz="2400" dirty="0"/>
              <a:t>14 physical CPU  cores with 3.3Ghz </a:t>
            </a:r>
            <a:r>
              <a:rPr lang="en-US" altLang="zh-CN" sz="2400" dirty="0" err="1"/>
              <a:t>cpu</a:t>
            </a:r>
            <a:r>
              <a:rPr lang="en-US" altLang="zh-CN" sz="2400" dirty="0"/>
              <a:t> speed. Faster.</a:t>
            </a:r>
          </a:p>
          <a:p>
            <a:endParaRPr lang="zh-CN" altLang="en-US" dirty="0"/>
          </a:p>
        </p:txBody>
      </p:sp>
    </p:spTree>
    <p:extLst>
      <p:ext uri="{BB962C8B-B14F-4D97-AF65-F5344CB8AC3E}">
        <p14:creationId xmlns:p14="http://schemas.microsoft.com/office/powerpoint/2010/main" val="1052129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8D80F-985D-44A4-982C-ED81D43EC48B}"/>
              </a:ext>
            </a:extLst>
          </p:cNvPr>
          <p:cNvSpPr>
            <a:spLocks noGrp="1"/>
          </p:cNvSpPr>
          <p:nvPr>
            <p:ph type="title"/>
          </p:nvPr>
        </p:nvSpPr>
        <p:spPr/>
        <p:txBody>
          <a:bodyPr/>
          <a:lstStyle/>
          <a:p>
            <a:r>
              <a:rPr lang="en-US" altLang="zh-CN" dirty="0"/>
              <a:t>Mixed Requests with 3 deadline settings</a:t>
            </a:r>
            <a:endParaRPr lang="zh-CN" altLang="en-US" dirty="0"/>
          </a:p>
        </p:txBody>
      </p:sp>
      <p:pic>
        <p:nvPicPr>
          <p:cNvPr id="2050" name="Picture 2">
            <a:extLst>
              <a:ext uri="{FF2B5EF4-FFF2-40B4-BE49-F238E27FC236}">
                <a16:creationId xmlns:a16="http://schemas.microsoft.com/office/drawing/2014/main" id="{C56602DD-B035-486E-A4B4-9059E2FC6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717" y="1437940"/>
            <a:ext cx="5088595" cy="35025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D752CFC-CECC-4D2F-9B38-237CF1A1F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690" y="1437940"/>
            <a:ext cx="5192472" cy="341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8738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8D80F-985D-44A4-982C-ED81D43EC48B}"/>
              </a:ext>
            </a:extLst>
          </p:cNvPr>
          <p:cNvSpPr>
            <a:spLocks noGrp="1"/>
          </p:cNvSpPr>
          <p:nvPr>
            <p:ph type="title"/>
          </p:nvPr>
        </p:nvSpPr>
        <p:spPr>
          <a:xfrm>
            <a:off x="657045" y="-33212"/>
            <a:ext cx="10515600" cy="448607"/>
          </a:xfrm>
        </p:spPr>
        <p:txBody>
          <a:bodyPr>
            <a:normAutofit/>
          </a:bodyPr>
          <a:lstStyle/>
          <a:p>
            <a:r>
              <a:rPr lang="en-US" altLang="zh-CN" sz="2400" b="1" dirty="0"/>
              <a:t>Mixed Requests with 3 deadline settings</a:t>
            </a:r>
            <a:endParaRPr lang="zh-CN" altLang="en-US" sz="2400" b="1" dirty="0"/>
          </a:p>
        </p:txBody>
      </p:sp>
      <p:pic>
        <p:nvPicPr>
          <p:cNvPr id="3" name="Picture 2">
            <a:extLst>
              <a:ext uri="{FF2B5EF4-FFF2-40B4-BE49-F238E27FC236}">
                <a16:creationId xmlns:a16="http://schemas.microsoft.com/office/drawing/2014/main" id="{1CECA8C7-B99A-4EBB-981E-3FE6C4B04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05" y="379651"/>
            <a:ext cx="3052342" cy="22357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915B210-D3AB-410F-9010-258AFD651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1930" y="418612"/>
            <a:ext cx="3012634" cy="22066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19CC42A7-DCC7-4A09-8D38-3E173322E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1237" y="4873601"/>
            <a:ext cx="2984486" cy="21860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2ECA9269-BFA3-4775-B6C4-DE2980A4E3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9857" y="2633703"/>
            <a:ext cx="2984486" cy="21860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8769EDC8-84E0-45AF-B598-0FAA1E997A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13" y="4800261"/>
            <a:ext cx="3046256" cy="22312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7A66F138-AE42-421B-BA56-61938BDA36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0" y="2615393"/>
            <a:ext cx="2922929" cy="21409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34F52286-6198-4BEB-89CE-63F5D3B438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5829" y="386085"/>
            <a:ext cx="3101452" cy="22717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a:extLst>
              <a:ext uri="{FF2B5EF4-FFF2-40B4-BE49-F238E27FC236}">
                <a16:creationId xmlns:a16="http://schemas.microsoft.com/office/drawing/2014/main" id="{02D25486-1B2F-4E91-8107-B6A245DEB1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1594" y="4862172"/>
            <a:ext cx="2961731" cy="21693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a:extLst>
              <a:ext uri="{FF2B5EF4-FFF2-40B4-BE49-F238E27FC236}">
                <a16:creationId xmlns:a16="http://schemas.microsoft.com/office/drawing/2014/main" id="{1E2CB0B0-F705-498B-BF36-655ACFF7BE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15603" y="4819742"/>
            <a:ext cx="2961731" cy="21693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a:extLst>
              <a:ext uri="{FF2B5EF4-FFF2-40B4-BE49-F238E27FC236}">
                <a16:creationId xmlns:a16="http://schemas.microsoft.com/office/drawing/2014/main" id="{5AADA2AC-2422-41B9-A61E-A0F546FDFE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35370" y="2669371"/>
            <a:ext cx="2909194" cy="21308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a:extLst>
              <a:ext uri="{FF2B5EF4-FFF2-40B4-BE49-F238E27FC236}">
                <a16:creationId xmlns:a16="http://schemas.microsoft.com/office/drawing/2014/main" id="{B1642A1C-D980-4991-B850-52A26ED330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05522" y="2633703"/>
            <a:ext cx="2998902" cy="219659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D5B6339-D83A-4E1B-A97E-39B1EAF92E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0" y="379651"/>
            <a:ext cx="2980917" cy="218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1595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D3C74-0495-40BD-9717-933C64979357}"/>
              </a:ext>
            </a:extLst>
          </p:cNvPr>
          <p:cNvSpPr>
            <a:spLocks noGrp="1"/>
          </p:cNvSpPr>
          <p:nvPr>
            <p:ph type="title"/>
          </p:nvPr>
        </p:nvSpPr>
        <p:spPr/>
        <p:txBody>
          <a:bodyPr/>
          <a:lstStyle/>
          <a:p>
            <a:r>
              <a:rPr lang="en-US" altLang="zh-CN" dirty="0"/>
              <a:t>Single 5k with 3 deadline settings</a:t>
            </a:r>
            <a:endParaRPr lang="zh-CN" altLang="en-US" dirty="0"/>
          </a:p>
        </p:txBody>
      </p:sp>
      <p:sp>
        <p:nvSpPr>
          <p:cNvPr id="3" name="文本框 2">
            <a:extLst>
              <a:ext uri="{FF2B5EF4-FFF2-40B4-BE49-F238E27FC236}">
                <a16:creationId xmlns:a16="http://schemas.microsoft.com/office/drawing/2014/main" id="{B5C429EB-6087-4655-99F8-399CF6F87730}"/>
              </a:ext>
            </a:extLst>
          </p:cNvPr>
          <p:cNvSpPr txBox="1"/>
          <p:nvPr/>
        </p:nvSpPr>
        <p:spPr>
          <a:xfrm>
            <a:off x="989900" y="5255860"/>
            <a:ext cx="4471332" cy="646331"/>
          </a:xfrm>
          <a:prstGeom prst="rect">
            <a:avLst/>
          </a:prstGeom>
          <a:noFill/>
        </p:spPr>
        <p:txBody>
          <a:bodyPr wrap="square" rtlCol="0">
            <a:spAutoFit/>
          </a:bodyPr>
          <a:lstStyle/>
          <a:p>
            <a:r>
              <a:rPr lang="en-US" altLang="zh-CN" dirty="0"/>
              <a:t>Broadcast vs Triaged/Selective</a:t>
            </a:r>
          </a:p>
          <a:p>
            <a:r>
              <a:rPr lang="en-US" altLang="zh-CN" dirty="0"/>
              <a:t>Gray vs Red </a:t>
            </a:r>
            <a:endParaRPr lang="zh-CN" altLang="en-US" dirty="0"/>
          </a:p>
        </p:txBody>
      </p:sp>
      <p:pic>
        <p:nvPicPr>
          <p:cNvPr id="10250" name="Picture 10">
            <a:extLst>
              <a:ext uri="{FF2B5EF4-FFF2-40B4-BE49-F238E27FC236}">
                <a16:creationId xmlns:a16="http://schemas.microsoft.com/office/drawing/2014/main" id="{A118DBEF-2C59-4177-A4CC-E3F72ABD3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92" y="1690688"/>
            <a:ext cx="5227040" cy="3533586"/>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3A6CC05B-5411-4D3E-AC7B-9361D4971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051" y="1659103"/>
            <a:ext cx="5496930" cy="359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08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D3C74-0495-40BD-9717-933C64979357}"/>
              </a:ext>
            </a:extLst>
          </p:cNvPr>
          <p:cNvSpPr>
            <a:spLocks noGrp="1"/>
          </p:cNvSpPr>
          <p:nvPr>
            <p:ph type="title"/>
          </p:nvPr>
        </p:nvSpPr>
        <p:spPr>
          <a:xfrm>
            <a:off x="1005917" y="216845"/>
            <a:ext cx="10515600" cy="499848"/>
          </a:xfrm>
        </p:spPr>
        <p:txBody>
          <a:bodyPr>
            <a:normAutofit fontScale="90000"/>
          </a:bodyPr>
          <a:lstStyle/>
          <a:p>
            <a:r>
              <a:rPr lang="en-US" altLang="zh-CN" dirty="0"/>
              <a:t>Single 5k with 3 deadline settings</a:t>
            </a:r>
            <a:endParaRPr lang="zh-CN" altLang="en-US" dirty="0"/>
          </a:p>
        </p:txBody>
      </p:sp>
      <p:pic>
        <p:nvPicPr>
          <p:cNvPr id="10242" name="Picture 2">
            <a:extLst>
              <a:ext uri="{FF2B5EF4-FFF2-40B4-BE49-F238E27FC236}">
                <a16:creationId xmlns:a16="http://schemas.microsoft.com/office/drawing/2014/main" id="{4AE34296-3E28-4C9B-B693-9C7CB1EEB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43" y="603166"/>
            <a:ext cx="3963830" cy="281238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83DB99F-D7F7-498D-819D-81F7A5A83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67" y="3415550"/>
            <a:ext cx="4005215" cy="270760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CA4AC0D-2D13-4824-883B-70C7FADAF46E}"/>
              </a:ext>
            </a:extLst>
          </p:cNvPr>
          <p:cNvSpPr txBox="1"/>
          <p:nvPr/>
        </p:nvSpPr>
        <p:spPr>
          <a:xfrm>
            <a:off x="1618735" y="6123158"/>
            <a:ext cx="902043" cy="369332"/>
          </a:xfrm>
          <a:prstGeom prst="rect">
            <a:avLst/>
          </a:prstGeom>
          <a:noFill/>
        </p:spPr>
        <p:txBody>
          <a:bodyPr wrap="square" rtlCol="0">
            <a:spAutoFit/>
          </a:bodyPr>
          <a:lstStyle/>
          <a:p>
            <a:r>
              <a:rPr lang="en-US" altLang="zh-CN" dirty="0"/>
              <a:t>EDF</a:t>
            </a:r>
            <a:endParaRPr lang="zh-CN" altLang="en-US" dirty="0"/>
          </a:p>
        </p:txBody>
      </p:sp>
      <p:pic>
        <p:nvPicPr>
          <p:cNvPr id="10246" name="Picture 6">
            <a:extLst>
              <a:ext uri="{FF2B5EF4-FFF2-40B4-BE49-F238E27FC236}">
                <a16:creationId xmlns:a16="http://schemas.microsoft.com/office/drawing/2014/main" id="{717F8D0E-81EF-4C16-9E9E-25AC74634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1567" y="630064"/>
            <a:ext cx="3868581" cy="281722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97362A2A-6176-4150-A05F-6F787817F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7742" y="3428997"/>
            <a:ext cx="4019330" cy="271714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DC713CAD-50DE-46AA-8AFD-6DA03785E0AA}"/>
              </a:ext>
            </a:extLst>
          </p:cNvPr>
          <p:cNvSpPr txBox="1"/>
          <p:nvPr/>
        </p:nvSpPr>
        <p:spPr>
          <a:xfrm>
            <a:off x="5478162" y="6123157"/>
            <a:ext cx="902043" cy="369332"/>
          </a:xfrm>
          <a:prstGeom prst="rect">
            <a:avLst/>
          </a:prstGeom>
          <a:noFill/>
        </p:spPr>
        <p:txBody>
          <a:bodyPr wrap="square" rtlCol="0">
            <a:spAutoFit/>
          </a:bodyPr>
          <a:lstStyle/>
          <a:p>
            <a:r>
              <a:rPr lang="en-US" altLang="zh-CN" dirty="0"/>
              <a:t>SRSF</a:t>
            </a:r>
            <a:endParaRPr lang="zh-CN" altLang="en-US" dirty="0"/>
          </a:p>
        </p:txBody>
      </p:sp>
      <p:pic>
        <p:nvPicPr>
          <p:cNvPr id="10250" name="Picture 10">
            <a:extLst>
              <a:ext uri="{FF2B5EF4-FFF2-40B4-BE49-F238E27FC236}">
                <a16:creationId xmlns:a16="http://schemas.microsoft.com/office/drawing/2014/main" id="{C42E8C9F-8823-4614-B357-609C88FE5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5848" y="630065"/>
            <a:ext cx="3868578" cy="2817223"/>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F1C78782-F54C-48D5-B2B4-2260B04DBC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2023" y="3428998"/>
            <a:ext cx="4005214" cy="2707606"/>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367CDFBE-A470-4DC9-A372-B30F306630E3}"/>
              </a:ext>
            </a:extLst>
          </p:cNvPr>
          <p:cNvSpPr txBox="1"/>
          <p:nvPr/>
        </p:nvSpPr>
        <p:spPr>
          <a:xfrm>
            <a:off x="9495052" y="5971271"/>
            <a:ext cx="1850295" cy="646331"/>
          </a:xfrm>
          <a:prstGeom prst="rect">
            <a:avLst/>
          </a:prstGeom>
          <a:noFill/>
        </p:spPr>
        <p:txBody>
          <a:bodyPr wrap="square" rtlCol="0">
            <a:spAutoFit/>
          </a:bodyPr>
          <a:lstStyle/>
          <a:p>
            <a:r>
              <a:rPr lang="en-US" altLang="zh-CN" dirty="0" err="1"/>
              <a:t>EDF+disable</a:t>
            </a:r>
            <a:r>
              <a:rPr lang="en-US" altLang="zh-CN" dirty="0"/>
              <a:t> preemption</a:t>
            </a:r>
            <a:endParaRPr lang="zh-CN" altLang="en-US" dirty="0"/>
          </a:p>
        </p:txBody>
      </p:sp>
    </p:spTree>
    <p:extLst>
      <p:ext uri="{BB962C8B-B14F-4D97-AF65-F5344CB8AC3E}">
        <p14:creationId xmlns:p14="http://schemas.microsoft.com/office/powerpoint/2010/main" val="3595303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D3C74-0495-40BD-9717-933C64979357}"/>
              </a:ext>
            </a:extLst>
          </p:cNvPr>
          <p:cNvSpPr>
            <a:spLocks noGrp="1"/>
          </p:cNvSpPr>
          <p:nvPr>
            <p:ph type="title"/>
          </p:nvPr>
        </p:nvSpPr>
        <p:spPr>
          <a:xfrm>
            <a:off x="1005917" y="216845"/>
            <a:ext cx="10515600" cy="499848"/>
          </a:xfrm>
        </p:spPr>
        <p:txBody>
          <a:bodyPr>
            <a:normAutofit fontScale="90000"/>
          </a:bodyPr>
          <a:lstStyle/>
          <a:p>
            <a:r>
              <a:rPr lang="en-US" altLang="zh-CN" dirty="0"/>
              <a:t>Single 5k with 3 deadline settings</a:t>
            </a:r>
            <a:endParaRPr lang="zh-CN" altLang="en-US" dirty="0"/>
          </a:p>
        </p:txBody>
      </p:sp>
      <p:pic>
        <p:nvPicPr>
          <p:cNvPr id="3088" name="Picture 16">
            <a:extLst>
              <a:ext uri="{FF2B5EF4-FFF2-40B4-BE49-F238E27FC236}">
                <a16:creationId xmlns:a16="http://schemas.microsoft.com/office/drawing/2014/main" id="{48CB8ABA-4503-4925-B881-0CDD3FAAD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98210"/>
            <a:ext cx="5935167" cy="432218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9447D8FA-57B0-4CA2-8DB9-FA929DD8E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33" y="716693"/>
            <a:ext cx="5935167" cy="432218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FF70156-0DC1-4630-96BB-0F97C5EA41CC}"/>
              </a:ext>
            </a:extLst>
          </p:cNvPr>
          <p:cNvSpPr txBox="1"/>
          <p:nvPr/>
        </p:nvSpPr>
        <p:spPr>
          <a:xfrm>
            <a:off x="1476462" y="5394121"/>
            <a:ext cx="3758268" cy="369332"/>
          </a:xfrm>
          <a:prstGeom prst="rect">
            <a:avLst/>
          </a:prstGeom>
          <a:noFill/>
        </p:spPr>
        <p:txBody>
          <a:bodyPr wrap="square" rtlCol="0">
            <a:spAutoFit/>
          </a:bodyPr>
          <a:lstStyle/>
          <a:p>
            <a:r>
              <a:rPr lang="en-US" altLang="zh-CN" dirty="0"/>
              <a:t>Triaged propagation: SRSF VS EDF</a:t>
            </a:r>
            <a:endParaRPr lang="zh-CN" altLang="en-US" dirty="0"/>
          </a:p>
        </p:txBody>
      </p:sp>
      <p:sp>
        <p:nvSpPr>
          <p:cNvPr id="22" name="文本框 21">
            <a:extLst>
              <a:ext uri="{FF2B5EF4-FFF2-40B4-BE49-F238E27FC236}">
                <a16:creationId xmlns:a16="http://schemas.microsoft.com/office/drawing/2014/main" id="{4C85BBC0-55E1-4226-A2F5-A413480B6003}"/>
              </a:ext>
            </a:extLst>
          </p:cNvPr>
          <p:cNvSpPr txBox="1"/>
          <p:nvPr/>
        </p:nvSpPr>
        <p:spPr>
          <a:xfrm>
            <a:off x="7524202" y="5361855"/>
            <a:ext cx="3599599" cy="369332"/>
          </a:xfrm>
          <a:prstGeom prst="rect">
            <a:avLst/>
          </a:prstGeom>
          <a:noFill/>
        </p:spPr>
        <p:txBody>
          <a:bodyPr wrap="square" rtlCol="0">
            <a:spAutoFit/>
          </a:bodyPr>
          <a:lstStyle/>
          <a:p>
            <a:r>
              <a:rPr lang="en-US" altLang="zh-CN" dirty="0"/>
              <a:t>Triaged propagation VS broadcast</a:t>
            </a:r>
            <a:endParaRPr lang="zh-CN" altLang="en-US" dirty="0"/>
          </a:p>
        </p:txBody>
      </p:sp>
    </p:spTree>
    <p:extLst>
      <p:ext uri="{BB962C8B-B14F-4D97-AF65-F5344CB8AC3E}">
        <p14:creationId xmlns:p14="http://schemas.microsoft.com/office/powerpoint/2010/main" val="3560727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D3C74-0495-40BD-9717-933C64979357}"/>
              </a:ext>
            </a:extLst>
          </p:cNvPr>
          <p:cNvSpPr>
            <a:spLocks noGrp="1"/>
          </p:cNvSpPr>
          <p:nvPr>
            <p:ph type="title"/>
          </p:nvPr>
        </p:nvSpPr>
        <p:spPr>
          <a:xfrm>
            <a:off x="1005917" y="216845"/>
            <a:ext cx="10515600" cy="499848"/>
          </a:xfrm>
        </p:spPr>
        <p:txBody>
          <a:bodyPr>
            <a:normAutofit fontScale="90000"/>
          </a:bodyPr>
          <a:lstStyle/>
          <a:p>
            <a:r>
              <a:rPr lang="en-US" altLang="zh-CN" dirty="0"/>
              <a:t>Single 5k with 3 deadline settings</a:t>
            </a:r>
            <a:endParaRPr lang="zh-CN" altLang="en-US" dirty="0"/>
          </a:p>
        </p:txBody>
      </p:sp>
      <p:pic>
        <p:nvPicPr>
          <p:cNvPr id="10242" name="Picture 2">
            <a:extLst>
              <a:ext uri="{FF2B5EF4-FFF2-40B4-BE49-F238E27FC236}">
                <a16:creationId xmlns:a16="http://schemas.microsoft.com/office/drawing/2014/main" id="{4AE34296-3E28-4C9B-B693-9C7CB1EEB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697" y="661469"/>
            <a:ext cx="3963830" cy="281238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83DB99F-D7F7-498D-819D-81F7A5A83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875" y="3477035"/>
            <a:ext cx="4005215" cy="270760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CA4AC0D-2D13-4824-883B-70C7FADAF46E}"/>
              </a:ext>
            </a:extLst>
          </p:cNvPr>
          <p:cNvSpPr txBox="1"/>
          <p:nvPr/>
        </p:nvSpPr>
        <p:spPr>
          <a:xfrm>
            <a:off x="5665825" y="6488668"/>
            <a:ext cx="902043" cy="369332"/>
          </a:xfrm>
          <a:prstGeom prst="rect">
            <a:avLst/>
          </a:prstGeom>
          <a:noFill/>
        </p:spPr>
        <p:txBody>
          <a:bodyPr wrap="square" rtlCol="0">
            <a:spAutoFit/>
          </a:bodyPr>
          <a:lstStyle/>
          <a:p>
            <a:r>
              <a:rPr lang="en-US" altLang="zh-CN" dirty="0"/>
              <a:t>EDF</a:t>
            </a:r>
            <a:endParaRPr lang="zh-CN" altLang="en-US" dirty="0"/>
          </a:p>
        </p:txBody>
      </p:sp>
      <p:pic>
        <p:nvPicPr>
          <p:cNvPr id="4098" name="Picture 2">
            <a:extLst>
              <a:ext uri="{FF2B5EF4-FFF2-40B4-BE49-F238E27FC236}">
                <a16:creationId xmlns:a16="http://schemas.microsoft.com/office/drawing/2014/main" id="{D5760A40-383C-4DDE-A75D-C88A6ADB3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218" y="3582227"/>
            <a:ext cx="3780867" cy="260241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60FB93A-1ADA-48A5-B73F-4E27AA950C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9273" y="844604"/>
            <a:ext cx="3914775" cy="25241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07E0568-0967-4A49-9703-74204C859B9A}"/>
              </a:ext>
            </a:extLst>
          </p:cNvPr>
          <p:cNvSpPr txBox="1"/>
          <p:nvPr/>
        </p:nvSpPr>
        <p:spPr>
          <a:xfrm>
            <a:off x="2919369" y="6184642"/>
            <a:ext cx="2525086" cy="369332"/>
          </a:xfrm>
          <a:prstGeom prst="rect">
            <a:avLst/>
          </a:prstGeom>
          <a:noFill/>
        </p:spPr>
        <p:txBody>
          <a:bodyPr wrap="square" rtlCol="0">
            <a:spAutoFit/>
          </a:bodyPr>
          <a:lstStyle/>
          <a:p>
            <a:r>
              <a:rPr lang="en-US" altLang="zh-CN" dirty="0"/>
              <a:t>Full data</a:t>
            </a:r>
            <a:endParaRPr lang="zh-CN" altLang="en-US" dirty="0"/>
          </a:p>
        </p:txBody>
      </p:sp>
      <p:sp>
        <p:nvSpPr>
          <p:cNvPr id="15" name="文本框 14">
            <a:extLst>
              <a:ext uri="{FF2B5EF4-FFF2-40B4-BE49-F238E27FC236}">
                <a16:creationId xmlns:a16="http://schemas.microsoft.com/office/drawing/2014/main" id="{632C5C68-86FB-4642-AF7D-73FE4A7A3839}"/>
              </a:ext>
            </a:extLst>
          </p:cNvPr>
          <p:cNvSpPr txBox="1"/>
          <p:nvPr/>
        </p:nvSpPr>
        <p:spPr>
          <a:xfrm>
            <a:off x="7811549" y="6184642"/>
            <a:ext cx="2525086" cy="369332"/>
          </a:xfrm>
          <a:prstGeom prst="rect">
            <a:avLst/>
          </a:prstGeom>
          <a:noFill/>
        </p:spPr>
        <p:txBody>
          <a:bodyPr wrap="square" rtlCol="0">
            <a:spAutoFit/>
          </a:bodyPr>
          <a:lstStyle/>
          <a:p>
            <a:r>
              <a:rPr lang="en-US" altLang="zh-CN" dirty="0"/>
              <a:t>Cut down data</a:t>
            </a:r>
            <a:endParaRPr lang="zh-CN" altLang="en-US" dirty="0"/>
          </a:p>
        </p:txBody>
      </p:sp>
    </p:spTree>
    <p:extLst>
      <p:ext uri="{BB962C8B-B14F-4D97-AF65-F5344CB8AC3E}">
        <p14:creationId xmlns:p14="http://schemas.microsoft.com/office/powerpoint/2010/main" val="1993895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312533" y="45268"/>
            <a:ext cx="7181676" cy="1325563"/>
          </a:xfrm>
        </p:spPr>
        <p:txBody>
          <a:bodyPr/>
          <a:lstStyle/>
          <a:p>
            <a:r>
              <a:rPr lang="en-US" altLang="zh-CN" dirty="0"/>
              <a:t>EDF vs SRSF(C=60)</a:t>
            </a:r>
            <a:endParaRPr lang="zh-CN" altLang="en-US" dirty="0"/>
          </a:p>
        </p:txBody>
      </p:sp>
      <p:pic>
        <p:nvPicPr>
          <p:cNvPr id="4" name="图片 3">
            <a:extLst>
              <a:ext uri="{FF2B5EF4-FFF2-40B4-BE49-F238E27FC236}">
                <a16:creationId xmlns:a16="http://schemas.microsoft.com/office/drawing/2014/main" id="{074061F0-0800-4F7A-A43C-E377D6B375ED}"/>
              </a:ext>
            </a:extLst>
          </p:cNvPr>
          <p:cNvPicPr>
            <a:picLocks noChangeAspect="1"/>
          </p:cNvPicPr>
          <p:nvPr/>
        </p:nvPicPr>
        <p:blipFill>
          <a:blip r:embed="rId2"/>
          <a:stretch>
            <a:fillRect/>
          </a:stretch>
        </p:blipFill>
        <p:spPr>
          <a:xfrm>
            <a:off x="312533" y="1370831"/>
            <a:ext cx="4115081" cy="609960"/>
          </a:xfrm>
          <a:prstGeom prst="rect">
            <a:avLst/>
          </a:prstGeom>
        </p:spPr>
      </p:pic>
      <p:pic>
        <p:nvPicPr>
          <p:cNvPr id="6" name="图片 5">
            <a:extLst>
              <a:ext uri="{FF2B5EF4-FFF2-40B4-BE49-F238E27FC236}">
                <a16:creationId xmlns:a16="http://schemas.microsoft.com/office/drawing/2014/main" id="{FAD1BC8A-8506-476B-AE59-2C7956E8F2EE}"/>
              </a:ext>
            </a:extLst>
          </p:cNvPr>
          <p:cNvPicPr>
            <a:picLocks noChangeAspect="1"/>
          </p:cNvPicPr>
          <p:nvPr/>
        </p:nvPicPr>
        <p:blipFill>
          <a:blip r:embed="rId3"/>
          <a:stretch>
            <a:fillRect/>
          </a:stretch>
        </p:blipFill>
        <p:spPr>
          <a:xfrm>
            <a:off x="312533" y="2558642"/>
            <a:ext cx="3261298" cy="747712"/>
          </a:xfrm>
          <a:prstGeom prst="rect">
            <a:avLst/>
          </a:prstGeom>
        </p:spPr>
      </p:pic>
      <p:pic>
        <p:nvPicPr>
          <p:cNvPr id="5" name="图片 4">
            <a:extLst>
              <a:ext uri="{FF2B5EF4-FFF2-40B4-BE49-F238E27FC236}">
                <a16:creationId xmlns:a16="http://schemas.microsoft.com/office/drawing/2014/main" id="{BDBF8A32-541A-48B5-9921-ABA5413DB04F}"/>
              </a:ext>
            </a:extLst>
          </p:cNvPr>
          <p:cNvPicPr>
            <a:picLocks noChangeAspect="1"/>
          </p:cNvPicPr>
          <p:nvPr/>
        </p:nvPicPr>
        <p:blipFill>
          <a:blip r:embed="rId4"/>
          <a:stretch>
            <a:fillRect/>
          </a:stretch>
        </p:blipFill>
        <p:spPr>
          <a:xfrm>
            <a:off x="312533" y="4734398"/>
            <a:ext cx="2880800" cy="792002"/>
          </a:xfrm>
          <a:prstGeom prst="rect">
            <a:avLst/>
          </a:prstGeom>
        </p:spPr>
      </p:pic>
      <p:pic>
        <p:nvPicPr>
          <p:cNvPr id="5122" name="Picture 2">
            <a:extLst>
              <a:ext uri="{FF2B5EF4-FFF2-40B4-BE49-F238E27FC236}">
                <a16:creationId xmlns:a16="http://schemas.microsoft.com/office/drawing/2014/main" id="{48072543-1F2D-4CC7-BD08-1BD8496BF4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9273" y="620304"/>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BCD2524-4D5B-4A46-A9A4-EA9F3DEA64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6769" y="620304"/>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181D5E3A-7D87-4D51-9D10-CDCC375014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9273" y="3787374"/>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C83AECD-170A-40D1-9439-7952C676C4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2698" y="3787374"/>
            <a:ext cx="3781425"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1754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D3C74-0495-40BD-9717-933C64979357}"/>
              </a:ext>
            </a:extLst>
          </p:cNvPr>
          <p:cNvSpPr>
            <a:spLocks noGrp="1"/>
          </p:cNvSpPr>
          <p:nvPr>
            <p:ph type="title"/>
          </p:nvPr>
        </p:nvSpPr>
        <p:spPr>
          <a:xfrm>
            <a:off x="1005917" y="216845"/>
            <a:ext cx="10515600" cy="499848"/>
          </a:xfrm>
        </p:spPr>
        <p:txBody>
          <a:bodyPr>
            <a:normAutofit fontScale="90000"/>
          </a:bodyPr>
          <a:lstStyle/>
          <a:p>
            <a:r>
              <a:rPr lang="en-US" altLang="zh-CN" dirty="0"/>
              <a:t>Single 5k with 3 deadline settings</a:t>
            </a:r>
            <a:endParaRPr lang="zh-CN" altLang="en-US" dirty="0"/>
          </a:p>
        </p:txBody>
      </p:sp>
      <p:sp>
        <p:nvSpPr>
          <p:cNvPr id="3" name="文本框 2">
            <a:extLst>
              <a:ext uri="{FF2B5EF4-FFF2-40B4-BE49-F238E27FC236}">
                <a16:creationId xmlns:a16="http://schemas.microsoft.com/office/drawing/2014/main" id="{ECA4AC0D-2D13-4824-883B-70C7FADAF46E}"/>
              </a:ext>
            </a:extLst>
          </p:cNvPr>
          <p:cNvSpPr txBox="1"/>
          <p:nvPr/>
        </p:nvSpPr>
        <p:spPr>
          <a:xfrm>
            <a:off x="6176759" y="6386115"/>
            <a:ext cx="902043" cy="369332"/>
          </a:xfrm>
          <a:prstGeom prst="rect">
            <a:avLst/>
          </a:prstGeom>
          <a:noFill/>
        </p:spPr>
        <p:txBody>
          <a:bodyPr wrap="square" rtlCol="0">
            <a:spAutoFit/>
          </a:bodyPr>
          <a:lstStyle/>
          <a:p>
            <a:r>
              <a:rPr lang="en-US" altLang="zh-CN" dirty="0"/>
              <a:t>SRSF</a:t>
            </a:r>
            <a:endParaRPr lang="zh-CN" altLang="en-US" dirty="0"/>
          </a:p>
        </p:txBody>
      </p:sp>
      <p:pic>
        <p:nvPicPr>
          <p:cNvPr id="5122" name="Picture 2">
            <a:extLst>
              <a:ext uri="{FF2B5EF4-FFF2-40B4-BE49-F238E27FC236}">
                <a16:creationId xmlns:a16="http://schemas.microsoft.com/office/drawing/2014/main" id="{E5A85DDA-9FFA-4AED-9BCA-45DEC74A3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840" y="802338"/>
            <a:ext cx="4317490" cy="27837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C4686F0-9860-4003-9BF1-2CFB1735C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90924"/>
            <a:ext cx="4019330" cy="27665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86724CFB-D004-4B96-9AC7-43AB64925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753" y="716693"/>
            <a:ext cx="3868581" cy="2817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8D4E5F62-B423-4D3E-9F32-5DC77C109F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0928" y="3515626"/>
            <a:ext cx="4019330" cy="271714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949A1FF5-89C7-47A2-92A8-4CEEA4311EB1}"/>
              </a:ext>
            </a:extLst>
          </p:cNvPr>
          <p:cNvSpPr txBox="1"/>
          <p:nvPr/>
        </p:nvSpPr>
        <p:spPr>
          <a:xfrm>
            <a:off x="2491530" y="6271823"/>
            <a:ext cx="2525086" cy="369332"/>
          </a:xfrm>
          <a:prstGeom prst="rect">
            <a:avLst/>
          </a:prstGeom>
          <a:noFill/>
        </p:spPr>
        <p:txBody>
          <a:bodyPr wrap="square" rtlCol="0">
            <a:spAutoFit/>
          </a:bodyPr>
          <a:lstStyle/>
          <a:p>
            <a:r>
              <a:rPr lang="en-US" altLang="zh-CN" dirty="0"/>
              <a:t>Full data</a:t>
            </a:r>
            <a:endParaRPr lang="zh-CN" altLang="en-US" dirty="0"/>
          </a:p>
        </p:txBody>
      </p:sp>
      <p:sp>
        <p:nvSpPr>
          <p:cNvPr id="13" name="文本框 12">
            <a:extLst>
              <a:ext uri="{FF2B5EF4-FFF2-40B4-BE49-F238E27FC236}">
                <a16:creationId xmlns:a16="http://schemas.microsoft.com/office/drawing/2014/main" id="{1F6B3019-FA4C-42B3-8289-76ED3C687694}"/>
              </a:ext>
            </a:extLst>
          </p:cNvPr>
          <p:cNvSpPr txBox="1"/>
          <p:nvPr/>
        </p:nvSpPr>
        <p:spPr>
          <a:xfrm>
            <a:off x="7509546" y="6232775"/>
            <a:ext cx="2525086" cy="369332"/>
          </a:xfrm>
          <a:prstGeom prst="rect">
            <a:avLst/>
          </a:prstGeom>
          <a:noFill/>
        </p:spPr>
        <p:txBody>
          <a:bodyPr wrap="square" rtlCol="0">
            <a:spAutoFit/>
          </a:bodyPr>
          <a:lstStyle/>
          <a:p>
            <a:r>
              <a:rPr lang="en-US" altLang="zh-CN" dirty="0"/>
              <a:t>Cut down data</a:t>
            </a:r>
            <a:endParaRPr lang="zh-CN" altLang="en-US" dirty="0"/>
          </a:p>
        </p:txBody>
      </p:sp>
    </p:spTree>
    <p:extLst>
      <p:ext uri="{BB962C8B-B14F-4D97-AF65-F5344CB8AC3E}">
        <p14:creationId xmlns:p14="http://schemas.microsoft.com/office/powerpoint/2010/main" val="19427905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D3C74-0495-40BD-9717-933C64979357}"/>
              </a:ext>
            </a:extLst>
          </p:cNvPr>
          <p:cNvSpPr>
            <a:spLocks noGrp="1"/>
          </p:cNvSpPr>
          <p:nvPr>
            <p:ph type="title"/>
          </p:nvPr>
        </p:nvSpPr>
        <p:spPr>
          <a:xfrm>
            <a:off x="1005917" y="216845"/>
            <a:ext cx="10515600" cy="499848"/>
          </a:xfrm>
        </p:spPr>
        <p:txBody>
          <a:bodyPr>
            <a:normAutofit fontScale="90000"/>
          </a:bodyPr>
          <a:lstStyle/>
          <a:p>
            <a:r>
              <a:rPr lang="en-US" altLang="zh-CN" dirty="0"/>
              <a:t>Single 5k with 3 deadline settings</a:t>
            </a:r>
            <a:endParaRPr lang="zh-CN" altLang="en-US" dirty="0"/>
          </a:p>
        </p:txBody>
      </p:sp>
      <p:sp>
        <p:nvSpPr>
          <p:cNvPr id="3" name="文本框 2">
            <a:extLst>
              <a:ext uri="{FF2B5EF4-FFF2-40B4-BE49-F238E27FC236}">
                <a16:creationId xmlns:a16="http://schemas.microsoft.com/office/drawing/2014/main" id="{ECA4AC0D-2D13-4824-883B-70C7FADAF46E}"/>
              </a:ext>
            </a:extLst>
          </p:cNvPr>
          <p:cNvSpPr txBox="1"/>
          <p:nvPr/>
        </p:nvSpPr>
        <p:spPr>
          <a:xfrm>
            <a:off x="4788548" y="6390888"/>
            <a:ext cx="2614903" cy="369332"/>
          </a:xfrm>
          <a:prstGeom prst="rect">
            <a:avLst/>
          </a:prstGeom>
          <a:noFill/>
        </p:spPr>
        <p:txBody>
          <a:bodyPr wrap="square" rtlCol="0">
            <a:spAutoFit/>
          </a:bodyPr>
          <a:lstStyle/>
          <a:p>
            <a:r>
              <a:rPr lang="en-US" altLang="zh-CN" dirty="0"/>
              <a:t>EDF-disable preemption</a:t>
            </a:r>
            <a:endParaRPr lang="zh-CN" altLang="en-US" dirty="0"/>
          </a:p>
        </p:txBody>
      </p:sp>
      <p:sp>
        <p:nvSpPr>
          <p:cNvPr id="12" name="文本框 11">
            <a:extLst>
              <a:ext uri="{FF2B5EF4-FFF2-40B4-BE49-F238E27FC236}">
                <a16:creationId xmlns:a16="http://schemas.microsoft.com/office/drawing/2014/main" id="{949A1FF5-89C7-47A2-92A8-4CEEA4311EB1}"/>
              </a:ext>
            </a:extLst>
          </p:cNvPr>
          <p:cNvSpPr txBox="1"/>
          <p:nvPr/>
        </p:nvSpPr>
        <p:spPr>
          <a:xfrm>
            <a:off x="2491530" y="6271823"/>
            <a:ext cx="2525086" cy="369332"/>
          </a:xfrm>
          <a:prstGeom prst="rect">
            <a:avLst/>
          </a:prstGeom>
          <a:noFill/>
        </p:spPr>
        <p:txBody>
          <a:bodyPr wrap="square" rtlCol="0">
            <a:spAutoFit/>
          </a:bodyPr>
          <a:lstStyle/>
          <a:p>
            <a:r>
              <a:rPr lang="en-US" altLang="zh-CN" dirty="0"/>
              <a:t>Full data</a:t>
            </a:r>
            <a:endParaRPr lang="zh-CN" altLang="en-US" dirty="0"/>
          </a:p>
        </p:txBody>
      </p:sp>
      <p:sp>
        <p:nvSpPr>
          <p:cNvPr id="13" name="文本框 12">
            <a:extLst>
              <a:ext uri="{FF2B5EF4-FFF2-40B4-BE49-F238E27FC236}">
                <a16:creationId xmlns:a16="http://schemas.microsoft.com/office/drawing/2014/main" id="{1F6B3019-FA4C-42B3-8289-76ED3C687694}"/>
              </a:ext>
            </a:extLst>
          </p:cNvPr>
          <p:cNvSpPr txBox="1"/>
          <p:nvPr/>
        </p:nvSpPr>
        <p:spPr>
          <a:xfrm>
            <a:off x="7509546" y="6232775"/>
            <a:ext cx="2525086" cy="369332"/>
          </a:xfrm>
          <a:prstGeom prst="rect">
            <a:avLst/>
          </a:prstGeom>
          <a:noFill/>
        </p:spPr>
        <p:txBody>
          <a:bodyPr wrap="square" rtlCol="0">
            <a:spAutoFit/>
          </a:bodyPr>
          <a:lstStyle/>
          <a:p>
            <a:r>
              <a:rPr lang="en-US" altLang="zh-CN" dirty="0"/>
              <a:t>Cut down data</a:t>
            </a:r>
            <a:endParaRPr lang="zh-CN" altLang="en-US" dirty="0"/>
          </a:p>
        </p:txBody>
      </p:sp>
      <p:pic>
        <p:nvPicPr>
          <p:cNvPr id="6146" name="Picture 2">
            <a:extLst>
              <a:ext uri="{FF2B5EF4-FFF2-40B4-BE49-F238E27FC236}">
                <a16:creationId xmlns:a16="http://schemas.microsoft.com/office/drawing/2014/main" id="{A3C6015B-4683-4765-80DB-F39B96589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099" y="841746"/>
            <a:ext cx="38576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BEC6CB2-3CED-4DDF-98C9-258D4EF96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759" y="3708650"/>
            <a:ext cx="36671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C6F8C3A3-A626-400D-A93F-A559FD423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917" y="681456"/>
            <a:ext cx="3868578" cy="28172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a:extLst>
              <a:ext uri="{FF2B5EF4-FFF2-40B4-BE49-F238E27FC236}">
                <a16:creationId xmlns:a16="http://schemas.microsoft.com/office/drawing/2014/main" id="{3769BD93-5DDB-4C97-BE2C-649D1341B3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092" y="3480389"/>
            <a:ext cx="4005214" cy="2707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0161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D3C74-0495-40BD-9717-933C64979357}"/>
              </a:ext>
            </a:extLst>
          </p:cNvPr>
          <p:cNvSpPr>
            <a:spLocks noGrp="1"/>
          </p:cNvSpPr>
          <p:nvPr>
            <p:ph type="title"/>
          </p:nvPr>
        </p:nvSpPr>
        <p:spPr>
          <a:xfrm>
            <a:off x="1005917" y="216845"/>
            <a:ext cx="10515600" cy="499848"/>
          </a:xfrm>
        </p:spPr>
        <p:txBody>
          <a:bodyPr>
            <a:normAutofit fontScale="90000"/>
          </a:bodyPr>
          <a:lstStyle/>
          <a:p>
            <a:r>
              <a:rPr lang="en-US" altLang="zh-CN" dirty="0"/>
              <a:t>Single 305k with 3 deadline settings</a:t>
            </a:r>
            <a:endParaRPr lang="zh-CN" altLang="en-US" dirty="0"/>
          </a:p>
        </p:txBody>
      </p:sp>
      <p:pic>
        <p:nvPicPr>
          <p:cNvPr id="8194" name="Picture 2">
            <a:extLst>
              <a:ext uri="{FF2B5EF4-FFF2-40B4-BE49-F238E27FC236}">
                <a16:creationId xmlns:a16="http://schemas.microsoft.com/office/drawing/2014/main" id="{1A215C01-C023-423D-8078-84645A6BD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749" y="3686936"/>
            <a:ext cx="5005387" cy="322731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65310E67-064F-4E01-9A81-43146E680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398" y="944745"/>
            <a:ext cx="4048852" cy="2786872"/>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06B9F819-C465-42AA-8111-4E3E64029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24901"/>
            <a:ext cx="4491038" cy="293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813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D3C74-0495-40BD-9717-933C64979357}"/>
              </a:ext>
            </a:extLst>
          </p:cNvPr>
          <p:cNvSpPr>
            <a:spLocks noGrp="1"/>
          </p:cNvSpPr>
          <p:nvPr>
            <p:ph type="title"/>
          </p:nvPr>
        </p:nvSpPr>
        <p:spPr>
          <a:xfrm>
            <a:off x="1005917" y="216845"/>
            <a:ext cx="10515600" cy="499848"/>
          </a:xfrm>
        </p:spPr>
        <p:txBody>
          <a:bodyPr>
            <a:normAutofit fontScale="90000"/>
          </a:bodyPr>
          <a:lstStyle/>
          <a:p>
            <a:r>
              <a:rPr lang="en-US" altLang="zh-CN" dirty="0"/>
              <a:t>Single 305k with 3 deadline settings</a:t>
            </a:r>
            <a:endParaRPr lang="zh-CN" altLang="en-US" dirty="0"/>
          </a:p>
        </p:txBody>
      </p:sp>
      <p:pic>
        <p:nvPicPr>
          <p:cNvPr id="9218" name="Picture 2">
            <a:extLst>
              <a:ext uri="{FF2B5EF4-FFF2-40B4-BE49-F238E27FC236}">
                <a16:creationId xmlns:a16="http://schemas.microsoft.com/office/drawing/2014/main" id="{04CC9B90-184D-4B16-B7D9-CE8801EBE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6345"/>
            <a:ext cx="3874459" cy="267689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34AFE70-93C3-4CF5-BC0D-939AB1147CE3}"/>
              </a:ext>
            </a:extLst>
          </p:cNvPr>
          <p:cNvSpPr txBox="1"/>
          <p:nvPr/>
        </p:nvSpPr>
        <p:spPr>
          <a:xfrm>
            <a:off x="1676601" y="3642090"/>
            <a:ext cx="757805" cy="369332"/>
          </a:xfrm>
          <a:prstGeom prst="rect">
            <a:avLst/>
          </a:prstGeom>
          <a:noFill/>
        </p:spPr>
        <p:txBody>
          <a:bodyPr wrap="square" rtlCol="0">
            <a:spAutoFit/>
          </a:bodyPr>
          <a:lstStyle/>
          <a:p>
            <a:r>
              <a:rPr lang="en-US" altLang="zh-CN" dirty="0"/>
              <a:t>EDF</a:t>
            </a:r>
            <a:endParaRPr lang="zh-CN" altLang="en-US" dirty="0"/>
          </a:p>
        </p:txBody>
      </p:sp>
      <p:pic>
        <p:nvPicPr>
          <p:cNvPr id="9220" name="Picture 4">
            <a:extLst>
              <a:ext uri="{FF2B5EF4-FFF2-40B4-BE49-F238E27FC236}">
                <a16:creationId xmlns:a16="http://schemas.microsoft.com/office/drawing/2014/main" id="{B2F9AE0C-7CEB-4F42-87FE-E3FDF51D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223" y="995450"/>
            <a:ext cx="3909869" cy="269120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7B8BE20-E589-4639-BD0E-C080495F6C20}"/>
              </a:ext>
            </a:extLst>
          </p:cNvPr>
          <p:cNvSpPr txBox="1"/>
          <p:nvPr/>
        </p:nvSpPr>
        <p:spPr>
          <a:xfrm>
            <a:off x="5731016" y="3671164"/>
            <a:ext cx="1065402" cy="369332"/>
          </a:xfrm>
          <a:prstGeom prst="rect">
            <a:avLst/>
          </a:prstGeom>
          <a:noFill/>
        </p:spPr>
        <p:txBody>
          <a:bodyPr wrap="square" rtlCol="0">
            <a:spAutoFit/>
          </a:bodyPr>
          <a:lstStyle/>
          <a:p>
            <a:r>
              <a:rPr lang="en-US" altLang="zh-CN" dirty="0"/>
              <a:t>SRSF</a:t>
            </a:r>
            <a:endParaRPr lang="zh-CN" altLang="en-US" dirty="0"/>
          </a:p>
        </p:txBody>
      </p:sp>
      <p:pic>
        <p:nvPicPr>
          <p:cNvPr id="9222" name="Picture 6">
            <a:extLst>
              <a:ext uri="{FF2B5EF4-FFF2-40B4-BE49-F238E27FC236}">
                <a16:creationId xmlns:a16="http://schemas.microsoft.com/office/drawing/2014/main" id="{3AFB96AF-47D3-460A-B304-34EA022A4F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3856" y="995450"/>
            <a:ext cx="3909869" cy="269120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8E2A357-ED0B-4A37-9CD9-4D933B926296}"/>
              </a:ext>
            </a:extLst>
          </p:cNvPr>
          <p:cNvSpPr txBox="1"/>
          <p:nvPr/>
        </p:nvSpPr>
        <p:spPr>
          <a:xfrm>
            <a:off x="9640885" y="3633244"/>
            <a:ext cx="2013157" cy="646331"/>
          </a:xfrm>
          <a:prstGeom prst="rect">
            <a:avLst/>
          </a:prstGeom>
          <a:noFill/>
        </p:spPr>
        <p:txBody>
          <a:bodyPr wrap="square" rtlCol="0">
            <a:spAutoFit/>
          </a:bodyPr>
          <a:lstStyle/>
          <a:p>
            <a:r>
              <a:rPr lang="en-US" altLang="zh-CN" dirty="0"/>
              <a:t>EDF-disable preemption</a:t>
            </a:r>
            <a:endParaRPr lang="zh-CN" altLang="en-US" dirty="0"/>
          </a:p>
        </p:txBody>
      </p:sp>
      <p:pic>
        <p:nvPicPr>
          <p:cNvPr id="9224" name="Picture 8">
            <a:extLst>
              <a:ext uri="{FF2B5EF4-FFF2-40B4-BE49-F238E27FC236}">
                <a16:creationId xmlns:a16="http://schemas.microsoft.com/office/drawing/2014/main" id="{88D51762-13F6-42E9-BDD9-DE825CA40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223" y="4011422"/>
            <a:ext cx="366712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7780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D3C74-0495-40BD-9717-933C64979357}"/>
              </a:ext>
            </a:extLst>
          </p:cNvPr>
          <p:cNvSpPr>
            <a:spLocks noGrp="1"/>
          </p:cNvSpPr>
          <p:nvPr>
            <p:ph type="title"/>
          </p:nvPr>
        </p:nvSpPr>
        <p:spPr>
          <a:xfrm>
            <a:off x="1005917" y="216845"/>
            <a:ext cx="10515600" cy="499848"/>
          </a:xfrm>
        </p:spPr>
        <p:txBody>
          <a:bodyPr>
            <a:normAutofit fontScale="90000"/>
          </a:bodyPr>
          <a:lstStyle/>
          <a:p>
            <a:r>
              <a:rPr lang="en-US" altLang="zh-CN" dirty="0"/>
              <a:t>Single 305k with 3 deadline settings</a:t>
            </a:r>
            <a:endParaRPr lang="zh-CN" altLang="en-US" dirty="0"/>
          </a:p>
        </p:txBody>
      </p:sp>
      <p:pic>
        <p:nvPicPr>
          <p:cNvPr id="12296" name="Picture 8">
            <a:extLst>
              <a:ext uri="{FF2B5EF4-FFF2-40B4-BE49-F238E27FC236}">
                <a16:creationId xmlns:a16="http://schemas.microsoft.com/office/drawing/2014/main" id="{DB30D633-0E11-4AA3-B261-D583008B4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172" y="797326"/>
            <a:ext cx="4156951" cy="3044832"/>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CD8B20B0-7FF2-4466-B10D-839B8E2D5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79" y="716693"/>
            <a:ext cx="4156951" cy="3044832"/>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7F10CCB6-5AD1-4340-835E-96BF11CD4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1577" y="797326"/>
            <a:ext cx="4221497" cy="3092109"/>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a:extLst>
              <a:ext uri="{FF2B5EF4-FFF2-40B4-BE49-F238E27FC236}">
                <a16:creationId xmlns:a16="http://schemas.microsoft.com/office/drawing/2014/main" id="{82C561FC-C4A3-4F76-95F0-65708026EC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1987" y="4040742"/>
            <a:ext cx="4092997" cy="281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5431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ECC17-2D86-4FCD-BEBB-711FEE830E06}"/>
              </a:ext>
            </a:extLst>
          </p:cNvPr>
          <p:cNvSpPr>
            <a:spLocks noGrp="1"/>
          </p:cNvSpPr>
          <p:nvPr>
            <p:ph type="title"/>
          </p:nvPr>
        </p:nvSpPr>
        <p:spPr>
          <a:xfrm>
            <a:off x="2599888" y="2353315"/>
            <a:ext cx="6940927" cy="1325563"/>
          </a:xfrm>
        </p:spPr>
        <p:txBody>
          <a:bodyPr/>
          <a:lstStyle/>
          <a:p>
            <a:r>
              <a:rPr lang="en-US" altLang="zh-CN" dirty="0"/>
              <a:t>12/16/2021 Sledge Meeting</a:t>
            </a:r>
            <a:endParaRPr lang="zh-CN" altLang="en-US" dirty="0"/>
          </a:p>
        </p:txBody>
      </p:sp>
    </p:spTree>
    <p:extLst>
      <p:ext uri="{BB962C8B-B14F-4D97-AF65-F5344CB8AC3E}">
        <p14:creationId xmlns:p14="http://schemas.microsoft.com/office/powerpoint/2010/main" val="475554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8322D-A39B-463F-823A-3560496D6AAF}"/>
              </a:ext>
            </a:extLst>
          </p:cNvPr>
          <p:cNvSpPr>
            <a:spLocks noGrp="1"/>
          </p:cNvSpPr>
          <p:nvPr>
            <p:ph type="title"/>
          </p:nvPr>
        </p:nvSpPr>
        <p:spPr>
          <a:xfrm>
            <a:off x="287588" y="168202"/>
            <a:ext cx="11082557" cy="1325563"/>
          </a:xfrm>
        </p:spPr>
        <p:txBody>
          <a:bodyPr/>
          <a:lstStyle/>
          <a:p>
            <a:r>
              <a:rPr lang="en-US" altLang="zh-CN" dirty="0"/>
              <a:t>Single requests(5k.jpg) with 3 deadline settings</a:t>
            </a:r>
            <a:endParaRPr lang="zh-CN" altLang="en-US" dirty="0"/>
          </a:p>
        </p:txBody>
      </p:sp>
      <p:pic>
        <p:nvPicPr>
          <p:cNvPr id="13314" name="Picture 2">
            <a:extLst>
              <a:ext uri="{FF2B5EF4-FFF2-40B4-BE49-F238E27FC236}">
                <a16:creationId xmlns:a16="http://schemas.microsoft.com/office/drawing/2014/main" id="{F2E0FEFE-EFE3-4F4C-AE9E-ADF1ADE5B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887" y="1493765"/>
            <a:ext cx="4346979" cy="293864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A240C561-1E3A-463D-80E2-CF24E96CB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3820"/>
            <a:ext cx="4240371" cy="300859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F6D16C4-1280-4A87-AF6A-9516FC907FC2}"/>
              </a:ext>
            </a:extLst>
          </p:cNvPr>
          <p:cNvSpPr txBox="1"/>
          <p:nvPr/>
        </p:nvSpPr>
        <p:spPr>
          <a:xfrm>
            <a:off x="1830198" y="4625571"/>
            <a:ext cx="873294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miss-deadline-rate of EDF and SRSF with short requests is very close:</a:t>
            </a:r>
          </a:p>
          <a:p>
            <a:pPr marL="742950" lvl="1" indent="-285750">
              <a:buFont typeface="等线" panose="02010600030101010101" pitchFamily="2" charset="-122"/>
              <a:buChar char="-"/>
            </a:pPr>
            <a:r>
              <a:rPr lang="en-US" altLang="zh-CN" dirty="0"/>
              <a:t>When underloaded, all algorithms can meet deadline.</a:t>
            </a:r>
          </a:p>
          <a:p>
            <a:pPr marL="742950" lvl="1" indent="-285750">
              <a:buFont typeface="等线" panose="02010600030101010101" pitchFamily="2" charset="-122"/>
              <a:buChar char="-"/>
            </a:pPr>
            <a:r>
              <a:rPr lang="en-US" altLang="zh-CN" dirty="0"/>
              <a:t>When overloaded, different algorithms have little different miss-deadline-rate (SRSF is slightly better than EDF).</a:t>
            </a:r>
          </a:p>
          <a:p>
            <a:pPr marL="285750" indent="-285750">
              <a:buFont typeface="Arial" panose="020B0604020202020204" pitchFamily="34" charset="0"/>
              <a:buChar char="•"/>
            </a:pPr>
            <a:r>
              <a:rPr lang="en-US" altLang="zh-CN" dirty="0"/>
              <a:t>When overloaded, the total latency will increase infinitely as the system runs</a:t>
            </a:r>
            <a:endParaRPr lang="zh-CN" altLang="en-US" dirty="0"/>
          </a:p>
        </p:txBody>
      </p:sp>
    </p:spTree>
    <p:extLst>
      <p:ext uri="{BB962C8B-B14F-4D97-AF65-F5344CB8AC3E}">
        <p14:creationId xmlns:p14="http://schemas.microsoft.com/office/powerpoint/2010/main" val="1220076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09594-727C-4CDA-B357-F69F889151E4}"/>
              </a:ext>
            </a:extLst>
          </p:cNvPr>
          <p:cNvSpPr>
            <a:spLocks noGrp="1"/>
          </p:cNvSpPr>
          <p:nvPr>
            <p:ph type="title"/>
          </p:nvPr>
        </p:nvSpPr>
        <p:spPr>
          <a:xfrm>
            <a:off x="561363" y="40526"/>
            <a:ext cx="10515600" cy="942975"/>
          </a:xfrm>
        </p:spPr>
        <p:txBody>
          <a:bodyPr>
            <a:normAutofit fontScale="90000"/>
          </a:bodyPr>
          <a:lstStyle/>
          <a:p>
            <a:r>
              <a:rPr lang="en-US" altLang="zh-CN" dirty="0"/>
              <a:t>Latency Distribution with 80% and 90% of the maximum workload</a:t>
            </a:r>
            <a:endParaRPr lang="zh-CN" altLang="en-US" dirty="0"/>
          </a:p>
        </p:txBody>
      </p:sp>
      <p:pic>
        <p:nvPicPr>
          <p:cNvPr id="14338" name="Picture 2">
            <a:extLst>
              <a:ext uri="{FF2B5EF4-FFF2-40B4-BE49-F238E27FC236}">
                <a16:creationId xmlns:a16="http://schemas.microsoft.com/office/drawing/2014/main" id="{2C28134D-0F16-4D0A-A7C5-9AE0DB797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17" y="1057583"/>
            <a:ext cx="372427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1A4FE83A-D408-4647-93DD-6326EF0CB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448" y="1065081"/>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AC25430E-5F3D-460F-9672-5773119BA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049" y="1057583"/>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2E437325-1286-4CA5-A646-87A990200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668" y="4024312"/>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8E3D6854-795F-4D41-9EAC-C8705AED01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5859" y="4036109"/>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a:extLst>
              <a:ext uri="{FF2B5EF4-FFF2-40B4-BE49-F238E27FC236}">
                <a16:creationId xmlns:a16="http://schemas.microsoft.com/office/drawing/2014/main" id="{BA6D6DBC-BEB0-4E5A-9DD9-6014DA13D6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5050" y="4024312"/>
            <a:ext cx="3705225"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8380AC6F-8093-403E-9AD3-C83484665C09}"/>
              </a:ext>
            </a:extLst>
          </p:cNvPr>
          <p:cNvSpPr txBox="1"/>
          <p:nvPr/>
        </p:nvSpPr>
        <p:spPr>
          <a:xfrm>
            <a:off x="0" y="2400608"/>
            <a:ext cx="679508" cy="369332"/>
          </a:xfrm>
          <a:prstGeom prst="rect">
            <a:avLst/>
          </a:prstGeom>
          <a:noFill/>
        </p:spPr>
        <p:txBody>
          <a:bodyPr wrap="square" rtlCol="0">
            <a:spAutoFit/>
          </a:bodyPr>
          <a:lstStyle/>
          <a:p>
            <a:r>
              <a:rPr lang="en-US" altLang="zh-CN" b="1" dirty="0"/>
              <a:t>80% </a:t>
            </a:r>
            <a:endParaRPr lang="zh-CN" altLang="en-US" b="1" dirty="0"/>
          </a:p>
        </p:txBody>
      </p:sp>
      <p:sp>
        <p:nvSpPr>
          <p:cNvPr id="13" name="文本框 12">
            <a:extLst>
              <a:ext uri="{FF2B5EF4-FFF2-40B4-BE49-F238E27FC236}">
                <a16:creationId xmlns:a16="http://schemas.microsoft.com/office/drawing/2014/main" id="{4AD90FA8-9052-43E5-A76D-1828CE63E395}"/>
              </a:ext>
            </a:extLst>
          </p:cNvPr>
          <p:cNvSpPr txBox="1"/>
          <p:nvPr/>
        </p:nvSpPr>
        <p:spPr>
          <a:xfrm>
            <a:off x="21830" y="4998005"/>
            <a:ext cx="825458" cy="369332"/>
          </a:xfrm>
          <a:prstGeom prst="rect">
            <a:avLst/>
          </a:prstGeom>
          <a:noFill/>
        </p:spPr>
        <p:txBody>
          <a:bodyPr wrap="square" rtlCol="0">
            <a:spAutoFit/>
          </a:bodyPr>
          <a:lstStyle/>
          <a:p>
            <a:r>
              <a:rPr lang="en-US" altLang="zh-CN" b="1" dirty="0"/>
              <a:t>90%</a:t>
            </a:r>
          </a:p>
        </p:txBody>
      </p:sp>
      <p:sp>
        <p:nvSpPr>
          <p:cNvPr id="15" name="文本框 14">
            <a:extLst>
              <a:ext uri="{FF2B5EF4-FFF2-40B4-BE49-F238E27FC236}">
                <a16:creationId xmlns:a16="http://schemas.microsoft.com/office/drawing/2014/main" id="{5ECF5D3D-ADB2-40FC-B5D8-4A38919F7B62}"/>
              </a:ext>
            </a:extLst>
          </p:cNvPr>
          <p:cNvSpPr txBox="1"/>
          <p:nvPr/>
        </p:nvSpPr>
        <p:spPr>
          <a:xfrm>
            <a:off x="5224245" y="4998005"/>
            <a:ext cx="2384570" cy="369332"/>
          </a:xfrm>
          <a:prstGeom prst="rect">
            <a:avLst/>
          </a:prstGeom>
          <a:noFill/>
        </p:spPr>
        <p:txBody>
          <a:bodyPr wrap="square">
            <a:spAutoFit/>
          </a:bodyPr>
          <a:lstStyle/>
          <a:p>
            <a:r>
              <a:rPr lang="en-US" altLang="zh-CN" b="1" dirty="0"/>
              <a:t>Miss rate:97% vs 99% </a:t>
            </a:r>
            <a:endParaRPr lang="zh-CN" altLang="en-US" b="1" dirty="0"/>
          </a:p>
        </p:txBody>
      </p:sp>
      <p:sp>
        <p:nvSpPr>
          <p:cNvPr id="16" name="文本框 15">
            <a:extLst>
              <a:ext uri="{FF2B5EF4-FFF2-40B4-BE49-F238E27FC236}">
                <a16:creationId xmlns:a16="http://schemas.microsoft.com/office/drawing/2014/main" id="{48C980DE-AE5A-49D6-A65D-B6505D5F4EDE}"/>
              </a:ext>
            </a:extLst>
          </p:cNvPr>
          <p:cNvSpPr txBox="1"/>
          <p:nvPr/>
        </p:nvSpPr>
        <p:spPr>
          <a:xfrm>
            <a:off x="5221449" y="2038774"/>
            <a:ext cx="2384570" cy="369332"/>
          </a:xfrm>
          <a:prstGeom prst="rect">
            <a:avLst/>
          </a:prstGeom>
          <a:noFill/>
        </p:spPr>
        <p:txBody>
          <a:bodyPr wrap="square">
            <a:spAutoFit/>
          </a:bodyPr>
          <a:lstStyle/>
          <a:p>
            <a:r>
              <a:rPr lang="en-US" altLang="zh-CN" b="1" dirty="0"/>
              <a:t>Miss rate:35% vs 30% </a:t>
            </a:r>
            <a:endParaRPr lang="zh-CN" altLang="en-US" b="1" dirty="0"/>
          </a:p>
        </p:txBody>
      </p:sp>
    </p:spTree>
    <p:extLst>
      <p:ext uri="{BB962C8B-B14F-4D97-AF65-F5344CB8AC3E}">
        <p14:creationId xmlns:p14="http://schemas.microsoft.com/office/powerpoint/2010/main" val="12469987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63D6F-A913-470B-B41A-84A52C123E93}"/>
              </a:ext>
            </a:extLst>
          </p:cNvPr>
          <p:cNvSpPr>
            <a:spLocks noGrp="1"/>
          </p:cNvSpPr>
          <p:nvPr>
            <p:ph type="title"/>
          </p:nvPr>
        </p:nvSpPr>
        <p:spPr>
          <a:xfrm>
            <a:off x="838200" y="365126"/>
            <a:ext cx="10515600" cy="942040"/>
          </a:xfrm>
        </p:spPr>
        <p:txBody>
          <a:bodyPr>
            <a:normAutofit fontScale="90000"/>
          </a:bodyPr>
          <a:lstStyle/>
          <a:p>
            <a:r>
              <a:rPr lang="en-US" altLang="zh-CN" dirty="0"/>
              <a:t>SRSF performance of using different percentile execution time as the estimated execution time</a:t>
            </a:r>
            <a:endParaRPr lang="zh-CN" altLang="en-US" dirty="0"/>
          </a:p>
        </p:txBody>
      </p:sp>
      <p:pic>
        <p:nvPicPr>
          <p:cNvPr id="15362" name="Picture 2">
            <a:extLst>
              <a:ext uri="{FF2B5EF4-FFF2-40B4-BE49-F238E27FC236}">
                <a16:creationId xmlns:a16="http://schemas.microsoft.com/office/drawing/2014/main" id="{F7579F01-B4CB-4C90-A61A-961F05CD2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284" y="1481283"/>
            <a:ext cx="36671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CE640975-63DB-4F07-87D2-01CCE8F2C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3" y="1423244"/>
            <a:ext cx="36671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85C3FFAE-C73C-4F7C-934F-FCF150EA71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5409" y="1463821"/>
            <a:ext cx="36671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8F67AD78-24B2-47BF-A511-DE9DB28628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284" y="4225372"/>
            <a:ext cx="366712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6888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06861-E1D8-4CCF-87F7-D9C62C189ADE}"/>
              </a:ext>
            </a:extLst>
          </p:cNvPr>
          <p:cNvSpPr>
            <a:spLocks noGrp="1"/>
          </p:cNvSpPr>
          <p:nvPr>
            <p:ph type="title"/>
          </p:nvPr>
        </p:nvSpPr>
        <p:spPr>
          <a:xfrm>
            <a:off x="838200" y="306403"/>
            <a:ext cx="10515600" cy="591220"/>
          </a:xfrm>
        </p:spPr>
        <p:txBody>
          <a:bodyPr>
            <a:normAutofit fontScale="90000"/>
          </a:bodyPr>
          <a:lstStyle/>
          <a:p>
            <a:r>
              <a:rPr lang="en-US" altLang="zh-CN" dirty="0"/>
              <a:t>Single requests(305k.jpg) with 3 deadline settings</a:t>
            </a:r>
            <a:endParaRPr lang="zh-CN" altLang="en-US" dirty="0"/>
          </a:p>
        </p:txBody>
      </p:sp>
      <p:pic>
        <p:nvPicPr>
          <p:cNvPr id="16386" name="Picture 2">
            <a:extLst>
              <a:ext uri="{FF2B5EF4-FFF2-40B4-BE49-F238E27FC236}">
                <a16:creationId xmlns:a16="http://schemas.microsoft.com/office/drawing/2014/main" id="{F8CA009A-6B8F-4A09-96C1-78364878B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17" y="1014217"/>
            <a:ext cx="36671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CFF2BE3D-6D12-4FF7-BF49-FD2849A2F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412" y="1014217"/>
            <a:ext cx="36671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4A0328F-9769-424F-BAE7-3360838D2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207" y="1014217"/>
            <a:ext cx="36671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F85EBBDC-9F73-4A40-AE10-A0A9A1CB9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616" y="3816861"/>
            <a:ext cx="3667125" cy="25241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964D5F3-34DC-403B-8A74-F779E1776B7A}"/>
              </a:ext>
            </a:extLst>
          </p:cNvPr>
          <p:cNvSpPr txBox="1"/>
          <p:nvPr/>
        </p:nvSpPr>
        <p:spPr>
          <a:xfrm>
            <a:off x="4555222" y="3816861"/>
            <a:ext cx="6602136"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When underloaded, all algorithms can meet deadlines</a:t>
            </a:r>
          </a:p>
          <a:p>
            <a:pPr marL="285750" indent="-285750">
              <a:buFont typeface="Arial" panose="020B0604020202020204" pitchFamily="34" charset="0"/>
              <a:buChar char="•"/>
            </a:pPr>
            <a:r>
              <a:rPr lang="en-US" altLang="zh-CN" dirty="0"/>
              <a:t>When overloaded, EDF is better than SRSF, but the gap becomes small with workload increasing, for example:</a:t>
            </a:r>
          </a:p>
          <a:p>
            <a:pPr marL="742950" lvl="1" indent="-285750">
              <a:buFont typeface="Arial" panose="020B0604020202020204" pitchFamily="34" charset="0"/>
              <a:buChar char="•"/>
            </a:pPr>
            <a:r>
              <a:rPr lang="en-US" altLang="zh-CN" dirty="0"/>
              <a:t>Graph 1, the workload of EDF with</a:t>
            </a:r>
            <a:r>
              <a:rPr lang="zh-CN" altLang="en-US" dirty="0"/>
              <a:t> </a:t>
            </a:r>
            <a:r>
              <a:rPr lang="en-US" altLang="zh-CN" dirty="0"/>
              <a:t>miss-deadline-rate 10% is 92.5%; SRSF is 88%, the workload gap is 4.5%.</a:t>
            </a:r>
          </a:p>
          <a:p>
            <a:pPr marL="742950" lvl="1" indent="-285750">
              <a:buFont typeface="Arial" panose="020B0604020202020204" pitchFamily="34" charset="0"/>
              <a:buChar char="•"/>
            </a:pPr>
            <a:r>
              <a:rPr lang="en-US" altLang="zh-CN" dirty="0"/>
              <a:t>No one will push the system to so much overloaded rather than scaling up the servers. </a:t>
            </a:r>
            <a:endParaRPr lang="zh-CN" altLang="en-US" dirty="0"/>
          </a:p>
        </p:txBody>
      </p:sp>
    </p:spTree>
    <p:extLst>
      <p:ext uri="{BB962C8B-B14F-4D97-AF65-F5344CB8AC3E}">
        <p14:creationId xmlns:p14="http://schemas.microsoft.com/office/powerpoint/2010/main" val="2007456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88282-68A0-43E7-9B95-A27CEB04B7EB}"/>
              </a:ext>
            </a:extLst>
          </p:cNvPr>
          <p:cNvSpPr>
            <a:spLocks noGrp="1"/>
          </p:cNvSpPr>
          <p:nvPr>
            <p:ph type="title"/>
          </p:nvPr>
        </p:nvSpPr>
        <p:spPr>
          <a:xfrm>
            <a:off x="312533" y="45268"/>
            <a:ext cx="7181676" cy="1325563"/>
          </a:xfrm>
        </p:spPr>
        <p:txBody>
          <a:bodyPr/>
          <a:lstStyle/>
          <a:p>
            <a:r>
              <a:rPr lang="en-US" altLang="zh-CN" dirty="0"/>
              <a:t>EDF vs SRSF(C=60)</a:t>
            </a:r>
            <a:endParaRPr lang="zh-CN" altLang="en-US" dirty="0"/>
          </a:p>
        </p:txBody>
      </p:sp>
      <p:pic>
        <p:nvPicPr>
          <p:cNvPr id="10242" name="Picture 2">
            <a:extLst>
              <a:ext uri="{FF2B5EF4-FFF2-40B4-BE49-F238E27FC236}">
                <a16:creationId xmlns:a16="http://schemas.microsoft.com/office/drawing/2014/main" id="{7C925E55-1360-4F9E-A0D2-060604C7A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989" y="584725"/>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622AB390-D555-45D7-8B3B-654018C9D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150" y="559179"/>
            <a:ext cx="375285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145C512A-09BD-4088-A829-B5683CE77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418" y="3583208"/>
            <a:ext cx="37052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5F46BFAE-41F7-4984-BC14-8FD297091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0008" y="3663863"/>
            <a:ext cx="37433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1A153206-76A5-4EEC-8F5B-07BC7F9E9410}"/>
              </a:ext>
            </a:extLst>
          </p:cNvPr>
          <p:cNvPicPr>
            <a:picLocks noChangeAspect="1"/>
          </p:cNvPicPr>
          <p:nvPr/>
        </p:nvPicPr>
        <p:blipFill>
          <a:blip r:embed="rId6"/>
          <a:stretch>
            <a:fillRect/>
          </a:stretch>
        </p:blipFill>
        <p:spPr>
          <a:xfrm>
            <a:off x="88046" y="1700133"/>
            <a:ext cx="5067430" cy="2185571"/>
          </a:xfrm>
          <a:prstGeom prst="rect">
            <a:avLst/>
          </a:prstGeom>
        </p:spPr>
      </p:pic>
      <p:sp>
        <p:nvSpPr>
          <p:cNvPr id="16" name="文本框 15">
            <a:extLst>
              <a:ext uri="{FF2B5EF4-FFF2-40B4-BE49-F238E27FC236}">
                <a16:creationId xmlns:a16="http://schemas.microsoft.com/office/drawing/2014/main" id="{BE52D4EA-3B7C-462B-BC6E-AAF764E780A1}"/>
              </a:ext>
            </a:extLst>
          </p:cNvPr>
          <p:cNvSpPr txBox="1"/>
          <p:nvPr/>
        </p:nvSpPr>
        <p:spPr>
          <a:xfrm>
            <a:off x="1094533" y="1174537"/>
            <a:ext cx="3363985" cy="369332"/>
          </a:xfrm>
          <a:prstGeom prst="rect">
            <a:avLst/>
          </a:prstGeom>
          <a:noFill/>
        </p:spPr>
        <p:txBody>
          <a:bodyPr wrap="square" rtlCol="0">
            <a:spAutoFit/>
          </a:bodyPr>
          <a:lstStyle/>
          <a:p>
            <a:r>
              <a:rPr lang="en-US" altLang="zh-CN" b="1" dirty="0"/>
              <a:t>Delays Distribution</a:t>
            </a:r>
            <a:endParaRPr lang="zh-CN" altLang="en-US" b="1" dirty="0"/>
          </a:p>
        </p:txBody>
      </p:sp>
      <p:sp>
        <p:nvSpPr>
          <p:cNvPr id="3" name="文本框 2">
            <a:extLst>
              <a:ext uri="{FF2B5EF4-FFF2-40B4-BE49-F238E27FC236}">
                <a16:creationId xmlns:a16="http://schemas.microsoft.com/office/drawing/2014/main" id="{B6F6085A-903E-4242-B7B5-5BFA581F42B9}"/>
              </a:ext>
            </a:extLst>
          </p:cNvPr>
          <p:cNvSpPr txBox="1"/>
          <p:nvPr/>
        </p:nvSpPr>
        <p:spPr>
          <a:xfrm>
            <a:off x="88046" y="3885704"/>
            <a:ext cx="5129542" cy="3693319"/>
          </a:xfrm>
          <a:prstGeom prst="rect">
            <a:avLst/>
          </a:prstGeom>
          <a:noFill/>
        </p:spPr>
        <p:txBody>
          <a:bodyPr wrap="square" rtlCol="0">
            <a:spAutoFit/>
          </a:bodyPr>
          <a:lstStyle/>
          <a:p>
            <a:r>
              <a:rPr lang="en-US" altLang="zh-CN" b="1" dirty="0"/>
              <a:t>SRSF:</a:t>
            </a:r>
          </a:p>
          <a:p>
            <a:r>
              <a:rPr lang="en-US" altLang="zh-CN" dirty="0"/>
              <a:t>function: 5k  99% p delays: 229</a:t>
            </a:r>
          </a:p>
          <a:p>
            <a:r>
              <a:rPr lang="en-US" altLang="zh-CN" dirty="0"/>
              <a:t>function: 40k  99% p delays: 228</a:t>
            </a:r>
          </a:p>
          <a:p>
            <a:r>
              <a:rPr lang="en-US" altLang="zh-CN" dirty="0"/>
              <a:t>function: 105k  99% p delays: 245</a:t>
            </a:r>
          </a:p>
          <a:p>
            <a:r>
              <a:rPr lang="en-US" altLang="zh-CN" dirty="0"/>
              <a:t>function: 305k  99% p delays: 281</a:t>
            </a:r>
          </a:p>
          <a:p>
            <a:r>
              <a:rPr lang="en-US" altLang="zh-CN" b="1" dirty="0"/>
              <a:t>EDF:</a:t>
            </a:r>
          </a:p>
          <a:p>
            <a:r>
              <a:rPr lang="en-US" altLang="zh-CN" dirty="0"/>
              <a:t>function: 5k  99% p delays: 79</a:t>
            </a:r>
          </a:p>
          <a:p>
            <a:r>
              <a:rPr lang="en-US" altLang="zh-CN" dirty="0"/>
              <a:t>function: 40k  99% p delays: 87</a:t>
            </a:r>
          </a:p>
          <a:p>
            <a:r>
              <a:rPr lang="en-US" altLang="zh-CN" dirty="0"/>
              <a:t>function: 105k  99% p delays: 80</a:t>
            </a:r>
          </a:p>
          <a:p>
            <a:r>
              <a:rPr lang="en-US" altLang="zh-CN" dirty="0"/>
              <a:t>function: 305k  99% p delays: 248</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6621365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175CD2-1655-439B-BCFB-B839209A52D4}"/>
              </a:ext>
            </a:extLst>
          </p:cNvPr>
          <p:cNvSpPr>
            <a:spLocks noGrp="1"/>
          </p:cNvSpPr>
          <p:nvPr>
            <p:ph type="title"/>
          </p:nvPr>
        </p:nvSpPr>
        <p:spPr>
          <a:xfrm>
            <a:off x="511029" y="172178"/>
            <a:ext cx="10515600" cy="1325563"/>
          </a:xfrm>
        </p:spPr>
        <p:txBody>
          <a:bodyPr/>
          <a:lstStyle/>
          <a:p>
            <a:r>
              <a:rPr lang="en-US" altLang="zh-CN" dirty="0"/>
              <a:t>Preemption adds overhead for the short requests (5k.jpg)  </a:t>
            </a:r>
            <a:r>
              <a:rPr lang="en-US" altLang="zh-CN" dirty="0" err="1"/>
              <a:t>traiged</a:t>
            </a:r>
            <a:r>
              <a:rPr lang="en-US" altLang="zh-CN" dirty="0"/>
              <a:t>-&gt; triaged</a:t>
            </a:r>
            <a:endParaRPr lang="zh-CN" altLang="en-US" dirty="0"/>
          </a:p>
        </p:txBody>
      </p:sp>
      <p:pic>
        <p:nvPicPr>
          <p:cNvPr id="18434" name="Picture 2">
            <a:extLst>
              <a:ext uri="{FF2B5EF4-FFF2-40B4-BE49-F238E27FC236}">
                <a16:creationId xmlns:a16="http://schemas.microsoft.com/office/drawing/2014/main" id="{DAAA7B7D-1E77-472D-8AFC-1AC3DC8CA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206" y="4096608"/>
            <a:ext cx="37338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4649D552-28A9-460C-BE74-6026D4E88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923" y="4096608"/>
            <a:ext cx="37338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B6E4DE56-2AAE-4863-A156-FC08DDF40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9" y="4096608"/>
            <a:ext cx="37338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1DB5D348-537B-4399-BB99-871926551D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027" y="1451922"/>
            <a:ext cx="37338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extLst>
              <a:ext uri="{FF2B5EF4-FFF2-40B4-BE49-F238E27FC236}">
                <a16:creationId xmlns:a16="http://schemas.microsoft.com/office/drawing/2014/main" id="{153FD086-505E-4F06-B70F-39EF70B805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6" y="1451922"/>
            <a:ext cx="38576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a:extLst>
              <a:ext uri="{FF2B5EF4-FFF2-40B4-BE49-F238E27FC236}">
                <a16:creationId xmlns:a16="http://schemas.microsoft.com/office/drawing/2014/main" id="{DAC542D8-8AD7-490F-92B8-7428AB6C5E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3644" y="1451922"/>
            <a:ext cx="37338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9828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FEB03-DFA9-43A3-AE01-A663B98EFC68}"/>
              </a:ext>
            </a:extLst>
          </p:cNvPr>
          <p:cNvSpPr>
            <a:spLocks noGrp="1"/>
          </p:cNvSpPr>
          <p:nvPr>
            <p:ph type="title"/>
          </p:nvPr>
        </p:nvSpPr>
        <p:spPr>
          <a:xfrm>
            <a:off x="838200" y="365125"/>
            <a:ext cx="10515600" cy="1178449"/>
          </a:xfrm>
        </p:spPr>
        <p:txBody>
          <a:bodyPr>
            <a:normAutofit fontScale="90000"/>
          </a:bodyPr>
          <a:lstStyle/>
          <a:p>
            <a:r>
              <a:rPr lang="en-US" altLang="zh-CN" dirty="0"/>
              <a:t>Preemption doesn’t affect the performance of the long requests(305k.jpg)</a:t>
            </a:r>
            <a:endParaRPr lang="zh-CN" altLang="en-US" dirty="0"/>
          </a:p>
        </p:txBody>
      </p:sp>
      <p:pic>
        <p:nvPicPr>
          <p:cNvPr id="17410" name="Picture 2">
            <a:extLst>
              <a:ext uri="{FF2B5EF4-FFF2-40B4-BE49-F238E27FC236}">
                <a16:creationId xmlns:a16="http://schemas.microsoft.com/office/drawing/2014/main" id="{27A05230-B392-4D83-99E4-1F8D31DE5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313" y="1690688"/>
            <a:ext cx="379095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B0441662-B30B-4455-B2C8-59C5A5EB9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622" y="1690688"/>
            <a:ext cx="36671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78C3ABCC-0E7D-4C3E-929D-CCDE8554C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0964" y="4171950"/>
            <a:ext cx="36671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7E339BF2-4AC7-4C13-8675-CE519A320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38" y="4171950"/>
            <a:ext cx="36671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A08B441B-8DCE-4792-9A3C-7938986ED0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3635" y="4203629"/>
            <a:ext cx="36671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27C87395-4B2F-4180-A19C-518E02851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7790" y="1690688"/>
            <a:ext cx="366712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2472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AB4C0-202B-4603-B2BD-BD228E8EDC4A}"/>
              </a:ext>
            </a:extLst>
          </p:cNvPr>
          <p:cNvSpPr>
            <a:spLocks noGrp="1"/>
          </p:cNvSpPr>
          <p:nvPr>
            <p:ph type="title"/>
          </p:nvPr>
        </p:nvSpPr>
        <p:spPr>
          <a:xfrm>
            <a:off x="896923" y="100676"/>
            <a:ext cx="10515600" cy="474198"/>
          </a:xfrm>
        </p:spPr>
        <p:txBody>
          <a:bodyPr>
            <a:normAutofit fontScale="90000"/>
          </a:bodyPr>
          <a:lstStyle/>
          <a:p>
            <a:r>
              <a:rPr lang="en-US" altLang="zh-CN" dirty="0"/>
              <a:t>RPS Settings for Mixed type of requests</a:t>
            </a:r>
            <a:endParaRPr lang="zh-CN" altLang="en-US" dirty="0"/>
          </a:p>
        </p:txBody>
      </p:sp>
      <p:sp>
        <p:nvSpPr>
          <p:cNvPr id="3" name="文本框 2">
            <a:extLst>
              <a:ext uri="{FF2B5EF4-FFF2-40B4-BE49-F238E27FC236}">
                <a16:creationId xmlns:a16="http://schemas.microsoft.com/office/drawing/2014/main" id="{F5AE67BB-9A80-469C-B488-EE5607554106}"/>
              </a:ext>
            </a:extLst>
          </p:cNvPr>
          <p:cNvSpPr txBox="1"/>
          <p:nvPr/>
        </p:nvSpPr>
        <p:spPr>
          <a:xfrm>
            <a:off x="106176" y="2096123"/>
            <a:ext cx="4851718" cy="3693319"/>
          </a:xfrm>
          <a:prstGeom prst="rect">
            <a:avLst/>
          </a:prstGeom>
          <a:noFill/>
        </p:spPr>
        <p:txBody>
          <a:bodyPr wrap="square" rtlCol="0">
            <a:spAutoFit/>
          </a:bodyPr>
          <a:lstStyle/>
          <a:p>
            <a:r>
              <a:rPr lang="en-US" altLang="zh-CN" dirty="0"/>
              <a:t>40k: 2.7 </a:t>
            </a:r>
            <a:r>
              <a:rPr lang="en-US" altLang="zh-CN" dirty="0" err="1"/>
              <a:t>tims</a:t>
            </a:r>
            <a:r>
              <a:rPr lang="en-US" altLang="zh-CN" dirty="0"/>
              <a:t> of 5k</a:t>
            </a:r>
          </a:p>
          <a:p>
            <a:r>
              <a:rPr lang="en-US" altLang="zh-CN" dirty="0"/>
              <a:t>105k: 4.57 </a:t>
            </a:r>
            <a:r>
              <a:rPr lang="en-US" altLang="zh-CN" dirty="0" err="1"/>
              <a:t>tims</a:t>
            </a:r>
            <a:r>
              <a:rPr lang="en-US" altLang="zh-CN" dirty="0"/>
              <a:t> of 5k</a:t>
            </a:r>
          </a:p>
          <a:p>
            <a:r>
              <a:rPr lang="en-US" altLang="zh-CN" dirty="0"/>
              <a:t>305k: 11.55  times of 5k</a:t>
            </a:r>
          </a:p>
          <a:p>
            <a:endParaRPr lang="en-US" altLang="zh-CN" dirty="0"/>
          </a:p>
          <a:p>
            <a:r>
              <a:rPr lang="en-US" altLang="zh-CN" dirty="0"/>
              <a:t>Total capacity for 5k in one </a:t>
            </a:r>
            <a:r>
              <a:rPr lang="en-US" altLang="zh-CN" dirty="0" err="1"/>
              <a:t>cpu</a:t>
            </a:r>
            <a:r>
              <a:rPr lang="en-US" altLang="zh-CN" dirty="0"/>
              <a:t> core = 1000/11.8 = 84.74 </a:t>
            </a:r>
            <a:r>
              <a:rPr lang="en-US" altLang="zh-CN" dirty="0" err="1"/>
              <a:t>rps</a:t>
            </a:r>
            <a:endParaRPr lang="en-US" altLang="zh-CN" dirty="0"/>
          </a:p>
          <a:p>
            <a:r>
              <a:rPr lang="en-US" altLang="zh-CN" dirty="0"/>
              <a:t>Total capacity for 5k in 14 </a:t>
            </a:r>
            <a:r>
              <a:rPr lang="en-US" altLang="zh-CN" dirty="0" err="1"/>
              <a:t>cpu</a:t>
            </a:r>
            <a:r>
              <a:rPr lang="en-US" altLang="zh-CN" dirty="0"/>
              <a:t> core = 84.74 </a:t>
            </a:r>
            <a:r>
              <a:rPr lang="en-US" altLang="zh-CN" dirty="0" err="1"/>
              <a:t>rps</a:t>
            </a:r>
            <a:r>
              <a:rPr lang="en-US" altLang="zh-CN" dirty="0"/>
              <a:t> * 14 = 1186 </a:t>
            </a:r>
            <a:r>
              <a:rPr lang="en-US" altLang="zh-CN" dirty="0" err="1"/>
              <a:t>rps</a:t>
            </a:r>
            <a:endParaRPr lang="en-US" altLang="zh-CN" dirty="0"/>
          </a:p>
          <a:p>
            <a:endParaRPr lang="en-US" altLang="zh-CN" dirty="0"/>
          </a:p>
          <a:p>
            <a:r>
              <a:rPr lang="en-US" altLang="zh-CN" dirty="0"/>
              <a:t>For 5k – 60%  - 308 , deadline settings, 2x,3x,4x</a:t>
            </a:r>
          </a:p>
          <a:p>
            <a:r>
              <a:rPr lang="en-US" altLang="zh-CN" dirty="0"/>
              <a:t>For 40k - 25% - 128, deadline settings</a:t>
            </a:r>
          </a:p>
          <a:p>
            <a:r>
              <a:rPr lang="en-US" altLang="zh-CN" dirty="0"/>
              <a:t>For 105k - 10% - 51, deadline settings, </a:t>
            </a:r>
          </a:p>
          <a:p>
            <a:r>
              <a:rPr lang="en-US" altLang="zh-CN" dirty="0"/>
              <a:t>For 305k– 5% - 26, deadline settings</a:t>
            </a:r>
          </a:p>
        </p:txBody>
      </p:sp>
      <p:sp>
        <p:nvSpPr>
          <p:cNvPr id="4" name="文本框 3">
            <a:extLst>
              <a:ext uri="{FF2B5EF4-FFF2-40B4-BE49-F238E27FC236}">
                <a16:creationId xmlns:a16="http://schemas.microsoft.com/office/drawing/2014/main" id="{225F2586-0E98-4E34-8BCD-8C5E891B15A9}"/>
              </a:ext>
            </a:extLst>
          </p:cNvPr>
          <p:cNvSpPr txBox="1"/>
          <p:nvPr/>
        </p:nvSpPr>
        <p:spPr>
          <a:xfrm>
            <a:off x="2438400" y="533735"/>
            <a:ext cx="7315200" cy="461665"/>
          </a:xfrm>
          <a:prstGeom prst="rect">
            <a:avLst/>
          </a:prstGeom>
          <a:noFill/>
        </p:spPr>
        <p:txBody>
          <a:bodyPr wrap="square" rtlCol="0">
            <a:spAutoFit/>
          </a:bodyPr>
          <a:lstStyle/>
          <a:p>
            <a:r>
              <a:rPr lang="en-US" altLang="zh-CN" sz="2400" dirty="0"/>
              <a:t>14 physical CPU  cores with 2.4Ghz </a:t>
            </a:r>
            <a:r>
              <a:rPr lang="en-US" altLang="zh-CN" sz="2400" dirty="0" err="1"/>
              <a:t>cpu</a:t>
            </a:r>
            <a:r>
              <a:rPr lang="en-US" altLang="zh-CN" sz="2400" dirty="0"/>
              <a:t> speed. </a:t>
            </a:r>
            <a:endParaRPr lang="zh-CN" altLang="en-US" dirty="0"/>
          </a:p>
        </p:txBody>
      </p:sp>
      <p:pic>
        <p:nvPicPr>
          <p:cNvPr id="10" name="图片 9">
            <a:extLst>
              <a:ext uri="{FF2B5EF4-FFF2-40B4-BE49-F238E27FC236}">
                <a16:creationId xmlns:a16="http://schemas.microsoft.com/office/drawing/2014/main" id="{189D5E49-74A8-47BC-9594-9CDA7A4C3CDC}"/>
              </a:ext>
            </a:extLst>
          </p:cNvPr>
          <p:cNvPicPr>
            <a:picLocks noChangeAspect="1"/>
          </p:cNvPicPr>
          <p:nvPr/>
        </p:nvPicPr>
        <p:blipFill>
          <a:blip r:embed="rId2"/>
          <a:stretch>
            <a:fillRect/>
          </a:stretch>
        </p:blipFill>
        <p:spPr>
          <a:xfrm>
            <a:off x="8862459" y="1096619"/>
            <a:ext cx="3047196" cy="4664761"/>
          </a:xfrm>
          <a:prstGeom prst="rect">
            <a:avLst/>
          </a:prstGeom>
        </p:spPr>
      </p:pic>
      <p:pic>
        <p:nvPicPr>
          <p:cNvPr id="11" name="图片 10">
            <a:extLst>
              <a:ext uri="{FF2B5EF4-FFF2-40B4-BE49-F238E27FC236}">
                <a16:creationId xmlns:a16="http://schemas.microsoft.com/office/drawing/2014/main" id="{6D929EC4-76D0-4A0A-8EBB-D1871AEBDCA4}"/>
              </a:ext>
            </a:extLst>
          </p:cNvPr>
          <p:cNvPicPr>
            <a:picLocks noChangeAspect="1"/>
          </p:cNvPicPr>
          <p:nvPr/>
        </p:nvPicPr>
        <p:blipFill>
          <a:blip r:embed="rId3"/>
          <a:stretch>
            <a:fillRect/>
          </a:stretch>
        </p:blipFill>
        <p:spPr>
          <a:xfrm>
            <a:off x="4957894" y="1096619"/>
            <a:ext cx="3265733" cy="4591604"/>
          </a:xfrm>
          <a:prstGeom prst="rect">
            <a:avLst/>
          </a:prstGeom>
        </p:spPr>
      </p:pic>
      <p:sp>
        <p:nvSpPr>
          <p:cNvPr id="13" name="文本框 12">
            <a:extLst>
              <a:ext uri="{FF2B5EF4-FFF2-40B4-BE49-F238E27FC236}">
                <a16:creationId xmlns:a16="http://schemas.microsoft.com/office/drawing/2014/main" id="{A0707696-E53D-43D8-85C6-2501561CC4B5}"/>
              </a:ext>
            </a:extLst>
          </p:cNvPr>
          <p:cNvSpPr txBox="1"/>
          <p:nvPr/>
        </p:nvSpPr>
        <p:spPr>
          <a:xfrm>
            <a:off x="5486400" y="5863905"/>
            <a:ext cx="2164360" cy="369332"/>
          </a:xfrm>
          <a:prstGeom prst="rect">
            <a:avLst/>
          </a:prstGeom>
          <a:noFill/>
        </p:spPr>
        <p:txBody>
          <a:bodyPr wrap="square" rtlCol="0">
            <a:spAutoFit/>
          </a:bodyPr>
          <a:lstStyle/>
          <a:p>
            <a:r>
              <a:rPr lang="en-US" altLang="zh-CN" dirty="0"/>
              <a:t>Current machines</a:t>
            </a:r>
            <a:endParaRPr lang="zh-CN" altLang="en-US" dirty="0"/>
          </a:p>
        </p:txBody>
      </p:sp>
      <p:sp>
        <p:nvSpPr>
          <p:cNvPr id="14" name="文本框 13">
            <a:extLst>
              <a:ext uri="{FF2B5EF4-FFF2-40B4-BE49-F238E27FC236}">
                <a16:creationId xmlns:a16="http://schemas.microsoft.com/office/drawing/2014/main" id="{AF0B5C86-F6C9-40A6-8836-43698DE123CD}"/>
              </a:ext>
            </a:extLst>
          </p:cNvPr>
          <p:cNvSpPr txBox="1"/>
          <p:nvPr/>
        </p:nvSpPr>
        <p:spPr>
          <a:xfrm>
            <a:off x="9248163" y="5863905"/>
            <a:ext cx="2164360" cy="369332"/>
          </a:xfrm>
          <a:prstGeom prst="rect">
            <a:avLst/>
          </a:prstGeom>
          <a:noFill/>
        </p:spPr>
        <p:txBody>
          <a:bodyPr wrap="square" rtlCol="0">
            <a:spAutoFit/>
          </a:bodyPr>
          <a:lstStyle/>
          <a:p>
            <a:r>
              <a:rPr lang="en-US" altLang="zh-CN" dirty="0"/>
              <a:t>Previous machines</a:t>
            </a:r>
            <a:endParaRPr lang="zh-CN" altLang="en-US" dirty="0"/>
          </a:p>
        </p:txBody>
      </p:sp>
    </p:spTree>
    <p:extLst>
      <p:ext uri="{BB962C8B-B14F-4D97-AF65-F5344CB8AC3E}">
        <p14:creationId xmlns:p14="http://schemas.microsoft.com/office/powerpoint/2010/main" val="33951570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36D13-A24D-49FC-8888-0540F8BCC6DD}"/>
              </a:ext>
            </a:extLst>
          </p:cNvPr>
          <p:cNvSpPr>
            <a:spLocks noGrp="1"/>
          </p:cNvSpPr>
          <p:nvPr>
            <p:ph type="title"/>
          </p:nvPr>
        </p:nvSpPr>
        <p:spPr/>
        <p:txBody>
          <a:bodyPr/>
          <a:lstStyle/>
          <a:p>
            <a:r>
              <a:rPr lang="en-US" altLang="zh-CN" dirty="0"/>
              <a:t>Repeat test: Single requests(305k.jpg) with 3 deadline settings</a:t>
            </a:r>
            <a:endParaRPr lang="zh-CN" altLang="en-US" dirty="0"/>
          </a:p>
        </p:txBody>
      </p:sp>
      <p:pic>
        <p:nvPicPr>
          <p:cNvPr id="1026" name="Picture 2">
            <a:extLst>
              <a:ext uri="{FF2B5EF4-FFF2-40B4-BE49-F238E27FC236}">
                <a16:creationId xmlns:a16="http://schemas.microsoft.com/office/drawing/2014/main" id="{754412F1-0E47-46AD-B869-DB2BCF10C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362" y="1671813"/>
            <a:ext cx="36385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1A16B97-EB56-4385-8CDB-CCB500155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362" y="4167363"/>
            <a:ext cx="36385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693E64F-5DEF-4B8F-B198-3E15CE980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7060" y="4194627"/>
            <a:ext cx="36385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9D25DC4-6E31-472A-AB15-CB4285F202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003" y="4167363"/>
            <a:ext cx="3638550" cy="26479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456D9A26-D737-4ADF-A950-30F7ACCCC89F}"/>
              </a:ext>
            </a:extLst>
          </p:cNvPr>
          <p:cNvCxnSpPr/>
          <p:nvPr/>
        </p:nvCxnSpPr>
        <p:spPr>
          <a:xfrm>
            <a:off x="3940553" y="3020037"/>
            <a:ext cx="43108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0C7A9AA-E301-4591-93CB-DD2D1DC7D1B7}"/>
              </a:ext>
            </a:extLst>
          </p:cNvPr>
          <p:cNvCxnSpPr/>
          <p:nvPr/>
        </p:nvCxnSpPr>
        <p:spPr>
          <a:xfrm>
            <a:off x="6635692" y="1971413"/>
            <a:ext cx="0" cy="2195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409FEB7-18F3-4067-B744-CB6CC00281B0}"/>
              </a:ext>
            </a:extLst>
          </p:cNvPr>
          <p:cNvCxnSpPr>
            <a:cxnSpLocks/>
          </p:cNvCxnSpPr>
          <p:nvPr/>
        </p:nvCxnSpPr>
        <p:spPr>
          <a:xfrm>
            <a:off x="7130642" y="1971413"/>
            <a:ext cx="0" cy="21959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0338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3CB8A-B744-4E92-AB35-605FB6A0929C}"/>
              </a:ext>
            </a:extLst>
          </p:cNvPr>
          <p:cNvSpPr>
            <a:spLocks noGrp="1"/>
          </p:cNvSpPr>
          <p:nvPr>
            <p:ph type="title"/>
          </p:nvPr>
        </p:nvSpPr>
        <p:spPr/>
        <p:txBody>
          <a:bodyPr/>
          <a:lstStyle/>
          <a:p>
            <a:r>
              <a:rPr lang="en-US" altLang="zh-CN" dirty="0"/>
              <a:t>Queue length with 80% workload</a:t>
            </a:r>
            <a:endParaRPr lang="zh-CN" altLang="en-US" dirty="0"/>
          </a:p>
        </p:txBody>
      </p:sp>
      <p:pic>
        <p:nvPicPr>
          <p:cNvPr id="2050" name="Picture 2">
            <a:extLst>
              <a:ext uri="{FF2B5EF4-FFF2-40B4-BE49-F238E27FC236}">
                <a16:creationId xmlns:a16="http://schemas.microsoft.com/office/drawing/2014/main" id="{91D1F8F1-ECC0-45CE-ACCF-FCF86D213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995" y="1786942"/>
            <a:ext cx="4904238" cy="33748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96BC23E-13F9-4D8B-A1C3-F37620B4D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969" y="1887610"/>
            <a:ext cx="4997831" cy="3374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459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77520</TotalTime>
  <Words>2612</Words>
  <Application>Microsoft Office PowerPoint</Application>
  <PresentationFormat>宽屏</PresentationFormat>
  <Paragraphs>349</Paragraphs>
  <Slides>94</Slides>
  <Notes>0</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94</vt:i4>
      </vt:variant>
    </vt:vector>
  </HeadingPairs>
  <TitlesOfParts>
    <vt:vector size="98" baseType="lpstr">
      <vt:lpstr>等线</vt:lpstr>
      <vt:lpstr>等线 Light</vt:lpstr>
      <vt:lpstr>Arial</vt:lpstr>
      <vt:lpstr>Office 主题​​</vt:lpstr>
      <vt:lpstr>Sledge Meeting 10/27/2021</vt:lpstr>
      <vt:lpstr>Single Request  - Single Function (img Resize)</vt:lpstr>
      <vt:lpstr>Mixed type of Requests(30 cpu cores)</vt:lpstr>
      <vt:lpstr>EDF vs SRSF(C=12)</vt:lpstr>
      <vt:lpstr>EDF vs SRSF(c=20)</vt:lpstr>
      <vt:lpstr>EDF vs SRSF(C=28)</vt:lpstr>
      <vt:lpstr>EDF vs SRSF(C=40)</vt:lpstr>
      <vt:lpstr>EDF vs SRSF(C=60)</vt:lpstr>
      <vt:lpstr>EDF vs SRSF(C=60)</vt:lpstr>
      <vt:lpstr>EDF vs SRSF(C=88)</vt:lpstr>
      <vt:lpstr>EDF vs SRSF(C=88)</vt:lpstr>
      <vt:lpstr>EDF vs SRSF(C=120)</vt:lpstr>
      <vt:lpstr>EDF vs SRSF(C=120)</vt:lpstr>
      <vt:lpstr>EDF vs SRSF(C=152)</vt:lpstr>
      <vt:lpstr>EDF vs SRSF(C=152)</vt:lpstr>
      <vt:lpstr>Requests Distribution</vt:lpstr>
      <vt:lpstr>Sledge Meeting 11/2/2021</vt:lpstr>
      <vt:lpstr>Execution Time With Single Function</vt:lpstr>
      <vt:lpstr>Execution Time With Single Function</vt:lpstr>
      <vt:lpstr>Single Function Execution Time(from a decision of running a sandbox has been made to the http response been sent out)</vt:lpstr>
      <vt:lpstr>Execution Time Breakdown(30 Worker threads, concurrency 1 and 40)</vt:lpstr>
      <vt:lpstr>Linux Total threads</vt:lpstr>
      <vt:lpstr>C=40 run 60 seconds: Context switch</vt:lpstr>
      <vt:lpstr>C=40 run 60 seconds:</vt:lpstr>
      <vt:lpstr>C=40 run 60 seconds:</vt:lpstr>
      <vt:lpstr>C=40</vt:lpstr>
      <vt:lpstr>Sledge Meeting 11/10/2021</vt:lpstr>
      <vt:lpstr>Execution Time With Single Function(image resize)</vt:lpstr>
      <vt:lpstr>LoadTest: Poisson Distribution</vt:lpstr>
      <vt:lpstr>Calculate Sending Rate To Overload or Underload</vt:lpstr>
      <vt:lpstr>Result is not stable(Mixed requests) – miss deadline rate</vt:lpstr>
      <vt:lpstr>Result is not stable(single requests) – miss deadline rate</vt:lpstr>
      <vt:lpstr>LoadTest</vt:lpstr>
      <vt:lpstr>Calculate Sending Rate To Overload or Underload</vt:lpstr>
      <vt:lpstr>Uniform Distribution With single type of request (5k.jpg)</vt:lpstr>
      <vt:lpstr>Possion Distribution With Mixed type of requests </vt:lpstr>
      <vt:lpstr>Possion Distribution With Mixed type of requests :srsf </vt:lpstr>
      <vt:lpstr>Possion Distribution With Mixed type of requests :edf </vt:lpstr>
      <vt:lpstr>50% percentage - Miss deadline rate</vt:lpstr>
      <vt:lpstr>60% percentage</vt:lpstr>
      <vt:lpstr>61% percentage</vt:lpstr>
      <vt:lpstr>62% percentage</vt:lpstr>
      <vt:lpstr>63% percentage</vt:lpstr>
      <vt:lpstr>64% percentage</vt:lpstr>
      <vt:lpstr>65% percentage</vt:lpstr>
      <vt:lpstr>SRSF vs EDF with single type of function(5k.jpg)</vt:lpstr>
      <vt:lpstr>SRSF vs EDF with single type of function(5k.jpg)</vt:lpstr>
      <vt:lpstr>SRSF vs EDF with single type of function(305.jpg)</vt:lpstr>
      <vt:lpstr>SRSF vs EDF with single type of function(305.jpg)</vt:lpstr>
      <vt:lpstr>SRSF vs EDF with single type of function</vt:lpstr>
      <vt:lpstr>Sledge Meeting 11/29/2021</vt:lpstr>
      <vt:lpstr>EDF vs SRSF with 71% of 5k.jpg request</vt:lpstr>
      <vt:lpstr>EDF vs SRSF with 71% of 5k.jpg request</vt:lpstr>
      <vt:lpstr>EDF vs SRSF with 80% of 305k.jpg request</vt:lpstr>
      <vt:lpstr>EDF vs SRSF with 80% of 305k.jpg request</vt:lpstr>
      <vt:lpstr>EDF vs SRSF - Discussion</vt:lpstr>
      <vt:lpstr>TODO:  1.To show the requests distribution 2. </vt:lpstr>
      <vt:lpstr>Sledge Meeting 12/1/2021</vt:lpstr>
      <vt:lpstr>RPS Settings</vt:lpstr>
      <vt:lpstr>Miss Deadline Rate and Preemption(Single 5k)</vt:lpstr>
      <vt:lpstr>Latency and execution time (Single 5k)</vt:lpstr>
      <vt:lpstr>Time Series – 84% of maximum RPS – 5K.jpg</vt:lpstr>
      <vt:lpstr>Repeat</vt:lpstr>
      <vt:lpstr>Disable Preemption with 84% of maximum RPS( 5k)</vt:lpstr>
      <vt:lpstr>PowerPoint 演示文稿</vt:lpstr>
      <vt:lpstr>PowerPoint 演示文稿</vt:lpstr>
      <vt:lpstr>305k Single type of function (Maximum RPS=119)</vt:lpstr>
      <vt:lpstr>305k Single type of function</vt:lpstr>
      <vt:lpstr>305K single with 94% of maximum RPS </vt:lpstr>
      <vt:lpstr>Sledge Meeting 12/6/2021</vt:lpstr>
      <vt:lpstr>5k with peemption enable and disable</vt:lpstr>
      <vt:lpstr>5k with peemption enable and disable</vt:lpstr>
      <vt:lpstr>RPS Settings for Mixed type of requests</vt:lpstr>
      <vt:lpstr>Mixed Requests with 3 deadline settings</vt:lpstr>
      <vt:lpstr>Mixed Requests with 3 deadline settings</vt:lpstr>
      <vt:lpstr>Single 5k with 3 deadline settings</vt:lpstr>
      <vt:lpstr>Single 5k with 3 deadline settings</vt:lpstr>
      <vt:lpstr>Single 5k with 3 deadline settings</vt:lpstr>
      <vt:lpstr>Single 5k with 3 deadline settings</vt:lpstr>
      <vt:lpstr>Single 5k with 3 deadline settings</vt:lpstr>
      <vt:lpstr>Single 5k with 3 deadline settings</vt:lpstr>
      <vt:lpstr>Single 305k with 3 deadline settings</vt:lpstr>
      <vt:lpstr>Single 305k with 3 deadline settings</vt:lpstr>
      <vt:lpstr>Single 305k with 3 deadline settings</vt:lpstr>
      <vt:lpstr>12/16/2021 Sledge Meeting</vt:lpstr>
      <vt:lpstr>Single requests(5k.jpg) with 3 deadline settings</vt:lpstr>
      <vt:lpstr>Latency Distribution with 80% and 90% of the maximum workload</vt:lpstr>
      <vt:lpstr>SRSF performance of using different percentile execution time as the estimated execution time</vt:lpstr>
      <vt:lpstr>Single requests(305k.jpg) with 3 deadline settings</vt:lpstr>
      <vt:lpstr>Preemption adds overhead for the short requests (5k.jpg)  traiged-&gt; triaged</vt:lpstr>
      <vt:lpstr>Preemption doesn’t affect the performance of the long requests(305k.jpg)</vt:lpstr>
      <vt:lpstr>RPS Settings for Mixed type of requests</vt:lpstr>
      <vt:lpstr>Repeat test: Single requests(305k.jpg) with 3 deadline settings</vt:lpstr>
      <vt:lpstr>Queue length with 80% workload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Lyu, Xiaosu</dc:creator>
  <cp:lastModifiedBy>Lyu, Xiaosu</cp:lastModifiedBy>
  <cp:revision>284</cp:revision>
  <dcterms:created xsi:type="dcterms:W3CDTF">2021-10-26T18:40:18Z</dcterms:created>
  <dcterms:modified xsi:type="dcterms:W3CDTF">2022-01-07T23:51:16Z</dcterms:modified>
</cp:coreProperties>
</file>